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6" r:id="rId1"/>
  </p:sldMasterIdLst>
  <p:notesMasterIdLst>
    <p:notesMasterId r:id="rId25"/>
  </p:notesMasterIdLst>
  <p:sldIdLst>
    <p:sldId id="256" r:id="rId2"/>
    <p:sldId id="294" r:id="rId3"/>
    <p:sldId id="346" r:id="rId4"/>
    <p:sldId id="347" r:id="rId5"/>
    <p:sldId id="348" r:id="rId6"/>
    <p:sldId id="349" r:id="rId7"/>
    <p:sldId id="296" r:id="rId8"/>
    <p:sldId id="303" r:id="rId9"/>
    <p:sldId id="350" r:id="rId10"/>
    <p:sldId id="325" r:id="rId11"/>
    <p:sldId id="351" r:id="rId12"/>
    <p:sldId id="352" r:id="rId13"/>
    <p:sldId id="363" r:id="rId14"/>
    <p:sldId id="353" r:id="rId15"/>
    <p:sldId id="357" r:id="rId16"/>
    <p:sldId id="358" r:id="rId17"/>
    <p:sldId id="359" r:id="rId18"/>
    <p:sldId id="360" r:id="rId19"/>
    <p:sldId id="361" r:id="rId20"/>
    <p:sldId id="362" r:id="rId21"/>
    <p:sldId id="364" r:id="rId22"/>
    <p:sldId id="365" r:id="rId23"/>
    <p:sldId id="366" r:id="rId24"/>
  </p:sldIdLst>
  <p:sldSz cx="12192000" cy="6858000"/>
  <p:notesSz cx="9601200" cy="731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=""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00CC"/>
    <a:srgbClr val="FFFFFF"/>
    <a:srgbClr val="CCFFFF"/>
    <a:srgbClr val="FFFFCC"/>
    <a:srgbClr val="CCE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0" autoAdjust="0"/>
    <p:restoredTop sz="95126" autoAdjust="0"/>
  </p:normalViewPr>
  <p:slideViewPr>
    <p:cSldViewPr snapToGrid="0">
      <p:cViewPr>
        <p:scale>
          <a:sx n="100" d="100"/>
          <a:sy n="100" d="100"/>
        </p:scale>
        <p:origin x="-130" y="83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6D9D0A7-4DA7-4675-9A78-F54CF1428252}" type="datetimeFigureOut">
              <a:rPr lang="vi-VN" smtClean="0"/>
              <a:t>27/11/2021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40"/>
            <a:ext cx="7680960" cy="288036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B54B056-A0DB-4EE3-A737-CDF198D959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8916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27/11/2021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12C2DD2C-8F06-4601-BD31-73B3E69E3DC7}"/>
              </a:ext>
            </a:extLst>
          </p:cNvPr>
          <p:cNvGrpSpPr/>
          <p:nvPr userDrawn="1"/>
        </p:nvGrpSpPr>
        <p:grpSpPr>
          <a:xfrm>
            <a:off x="54595" y="136525"/>
            <a:ext cx="3411936" cy="6673499"/>
            <a:chOff x="1256607" y="2388359"/>
            <a:chExt cx="3411936" cy="6673499"/>
          </a:xfrm>
        </p:grpSpPr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72229D18-69A1-4A27-961C-D7AEE6F25BE5}"/>
                </a:ext>
              </a:extLst>
            </p:cNvPr>
            <p:cNvCxnSpPr>
              <a:cxnSpLocks/>
            </p:cNvCxnSpPr>
            <p:nvPr/>
          </p:nvCxnSpPr>
          <p:spPr>
            <a:xfrm>
              <a:off x="1256607" y="2388359"/>
              <a:ext cx="0" cy="6673499"/>
            </a:xfrm>
            <a:prstGeom prst="line">
              <a:avLst/>
            </a:prstGeom>
            <a:ln w="28575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67F2297B-359B-48B9-A1C2-1FC534C637BF}"/>
                </a:ext>
              </a:extLst>
            </p:cNvPr>
            <p:cNvCxnSpPr>
              <a:cxnSpLocks/>
            </p:cNvCxnSpPr>
            <p:nvPr/>
          </p:nvCxnSpPr>
          <p:spPr>
            <a:xfrm>
              <a:off x="1256607" y="2388359"/>
              <a:ext cx="341193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80D6CDA6-88EF-4EA9-9AC0-BF2581E15712}"/>
              </a:ext>
            </a:extLst>
          </p:cNvPr>
          <p:cNvGrpSpPr/>
          <p:nvPr userDrawn="1"/>
        </p:nvGrpSpPr>
        <p:grpSpPr>
          <a:xfrm rot="10800000">
            <a:off x="6621471" y="559561"/>
            <a:ext cx="5544101" cy="6250465"/>
            <a:chOff x="1238410" y="2388359"/>
            <a:chExt cx="5544101" cy="625046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DAC3E486-E436-46DE-8A42-F8BD682E647C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256607" y="2402005"/>
              <a:ext cx="0" cy="623681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0BC962F8-AEB7-4CDA-A886-0AEACB3D0534}"/>
                </a:ext>
              </a:extLst>
            </p:cNvPr>
            <p:cNvCxnSpPr>
              <a:cxnSpLocks/>
            </p:cNvCxnSpPr>
            <p:nvPr/>
          </p:nvCxnSpPr>
          <p:spPr>
            <a:xfrm>
              <a:off x="1238410" y="2388359"/>
              <a:ext cx="55441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A3B3E9BA-BC3A-4126-B46F-9DBB864E2384}"/>
              </a:ext>
            </a:extLst>
          </p:cNvPr>
          <p:cNvCxnSpPr>
            <a:cxnSpLocks/>
          </p:cNvCxnSpPr>
          <p:nvPr userDrawn="1"/>
        </p:nvCxnSpPr>
        <p:spPr>
          <a:xfrm flipH="1">
            <a:off x="9348717" y="559559"/>
            <a:ext cx="2798660" cy="0"/>
          </a:xfrm>
          <a:prstGeom prst="straightConnector1">
            <a:avLst/>
          </a:prstGeom>
          <a:ln w="28575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62428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27/11/2021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556410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27/11/2021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298815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27/11/2021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729145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27/11/2021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968611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27/11/2021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115670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27/11/2021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307709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27/11/2021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870231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27/11/2021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558499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27/11/2021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201264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27/11/2021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178731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43247-8E28-4208-A241-B7A86EB61EEF}" type="datetimeFigureOut">
              <a:rPr lang="vi-VN" smtClean="0"/>
              <a:t>27/11/2021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tangle 7" descr="Light horizontal">
            <a:extLst>
              <a:ext uri="{FF2B5EF4-FFF2-40B4-BE49-F238E27FC236}">
                <a16:creationId xmlns="" xmlns:a16="http://schemas.microsoft.com/office/drawing/2014/main" id="{3332F7FE-A149-4B26-89B7-57253E7F35FC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32819" y="0"/>
            <a:ext cx="103663" cy="6858000"/>
          </a:xfrm>
          <a:prstGeom prst="rect">
            <a:avLst/>
          </a:prstGeom>
          <a:pattFill prst="ltHorz">
            <a:fgClr>
              <a:schemeClr val="bg2"/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7016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2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2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2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7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03F8B60C-C00D-4571-A295-F6F38F44D634}"/>
              </a:ext>
            </a:extLst>
          </p:cNvPr>
          <p:cNvGrpSpPr/>
          <p:nvPr/>
        </p:nvGrpSpPr>
        <p:grpSpPr>
          <a:xfrm>
            <a:off x="196406" y="161218"/>
            <a:ext cx="11368687" cy="653446"/>
            <a:chOff x="614376" y="109819"/>
            <a:chExt cx="10105106" cy="835585"/>
          </a:xfrm>
        </p:grpSpPr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01479AD4-4344-4DF2-85EF-A235A70877F8}"/>
                </a:ext>
              </a:extLst>
            </p:cNvPr>
            <p:cNvGrpSpPr/>
            <p:nvPr/>
          </p:nvGrpSpPr>
          <p:grpSpPr>
            <a:xfrm>
              <a:off x="728182" y="109819"/>
              <a:ext cx="9641658" cy="835585"/>
              <a:chOff x="7477" y="792207"/>
              <a:chExt cx="9641658" cy="835585"/>
            </a:xfrm>
          </p:grpSpPr>
          <p:cxnSp>
            <p:nvCxnSpPr>
              <p:cNvPr id="5" name="Connector: Elbow 4">
                <a:extLst>
                  <a:ext uri="{FF2B5EF4-FFF2-40B4-BE49-F238E27FC236}">
                    <a16:creationId xmlns="" xmlns:a16="http://schemas.microsoft.com/office/drawing/2014/main" id="{52E34517-3CA7-4600-836C-7D3D84EA3ED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4609460" y="-3481668"/>
                <a:ext cx="561805" cy="9517544"/>
              </a:xfrm>
              <a:prstGeom prst="bentConnector4">
                <a:avLst>
                  <a:gd name="adj1" fmla="val -40690"/>
                  <a:gd name="adj2" fmla="val 77043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2A9FF675-7E24-4BE5-886F-7B32759B14A9}"/>
                  </a:ext>
                </a:extLst>
              </p:cNvPr>
              <p:cNvSpPr txBox="1"/>
              <p:nvPr/>
            </p:nvSpPr>
            <p:spPr>
              <a:xfrm>
                <a:off x="7477" y="801305"/>
                <a:ext cx="2406744" cy="826487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92000">
                    <a:schemeClr val="accent4">
                      <a:lumMod val="0"/>
                      <a:lumOff val="100000"/>
                    </a:schemeClr>
                  </a:gs>
                  <a:gs pos="100000">
                    <a:schemeClr val="accent4">
                      <a:lumMod val="10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0000CC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  </a:t>
                </a:r>
                <a:r>
                  <a:rPr lang="en-US" sz="3600" b="1">
                    <a:solidFill>
                      <a:srgbClr val="C00000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Ch</a:t>
                </a:r>
                <a:r>
                  <a:rPr lang="vi-VN" sz="3600" b="1">
                    <a:solidFill>
                      <a:srgbClr val="C00000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ư</a:t>
                </a:r>
                <a:r>
                  <a:rPr lang="en-US" sz="3600" b="1">
                    <a:solidFill>
                      <a:srgbClr val="C00000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ơng 2:</a:t>
                </a:r>
                <a:r>
                  <a:rPr lang="en-US" sz="3600" b="1">
                    <a:solidFill>
                      <a:srgbClr val="0000CC"/>
                    </a:solidFill>
                    <a:latin typeface="UTM Swiss Condensed" panose="02000500000000000000" pitchFamily="2" charset="0"/>
                  </a:rPr>
                  <a:t> </a:t>
                </a:r>
                <a:endParaRPr lang="vi-VN" sz="3600" b="1">
                  <a:solidFill>
                    <a:srgbClr val="0000CC"/>
                  </a:solidFill>
                  <a:latin typeface="UTM Swiss Condensed" panose="02000500000000000000" pitchFamily="2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C57EE90C-348C-4A60-A155-A3AEA1D0C971}"/>
                  </a:ext>
                </a:extLst>
              </p:cNvPr>
              <p:cNvSpPr txBox="1"/>
              <p:nvPr/>
            </p:nvSpPr>
            <p:spPr>
              <a:xfrm>
                <a:off x="2349670" y="792207"/>
                <a:ext cx="7232375" cy="708417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10000"/>
                      <a:lumOff val="90000"/>
                    </a:schemeClr>
                  </a:gs>
                  <a:gs pos="97000">
                    <a:schemeClr val="accent4">
                      <a:lumMod val="0"/>
                      <a:lumOff val="100000"/>
                    </a:schemeClr>
                  </a:gs>
                  <a:gs pos="100000">
                    <a:schemeClr val="accent4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FF99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>
                    <a:solidFill>
                      <a:srgbClr val="0000CC"/>
                    </a:solidFill>
                    <a:latin typeface="Yu Gothic Medium" panose="020B0500000000000000" pitchFamily="34" charset="-128"/>
                    <a:cs typeface="Duong Phuoc Sang" panose="02020603050405020304" pitchFamily="18" charset="0"/>
                  </a:rPr>
                  <a:t>§</a:t>
                </a:r>
                <a:r>
                  <a:rPr lang="en-US" sz="3000" b="1">
                    <a:solidFill>
                      <a:srgbClr val="FF0000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➎</a:t>
                </a:r>
                <a:r>
                  <a:rPr lang="en-US" sz="3000" b="1">
                    <a:solidFill>
                      <a:srgbClr val="0000CC"/>
                    </a:solidFill>
                    <a:latin typeface="Duong Phuoc Sang" panose="02020603050405020304" pitchFamily="18" charset="0"/>
                    <a:ea typeface="Calibri" panose="020F0502020204030204" pitchFamily="34" charset="0"/>
                  </a:rPr>
                  <a:t>. PH</a:t>
                </a:r>
                <a:r>
                  <a:rPr lang="vi-VN" sz="3000" b="1">
                    <a:solidFill>
                      <a:srgbClr val="0000CC"/>
                    </a:solidFill>
                    <a:latin typeface="Duong Phuoc Sang" panose="02020603050405020304" pitchFamily="18" charset="0"/>
                    <a:ea typeface="Calibri" panose="020F0502020204030204" pitchFamily="34" charset="0"/>
                  </a:rPr>
                  <a:t>Ư</a:t>
                </a:r>
                <a:r>
                  <a:rPr lang="en-US" sz="3000" b="1">
                    <a:solidFill>
                      <a:srgbClr val="0000CC"/>
                    </a:solidFill>
                    <a:latin typeface="Duong Phuoc Sang" panose="02020603050405020304" pitchFamily="18" charset="0"/>
                    <a:ea typeface="Calibri" panose="020F0502020204030204" pitchFamily="34" charset="0"/>
                  </a:rPr>
                  <a:t>ƠNG TRÌNH MŨ-LOGARIT</a:t>
                </a:r>
                <a:endParaRPr lang="vi-VN" sz="3000" b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pic>
          <p:nvPicPr>
            <p:cNvPr id="48" name="Picture 30">
              <a:extLst>
                <a:ext uri="{FF2B5EF4-FFF2-40B4-BE49-F238E27FC236}">
                  <a16:creationId xmlns="" xmlns:a16="http://schemas.microsoft.com/office/drawing/2014/main" id="{201DB1BF-0F59-421B-8C76-1746336061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376" y="203869"/>
              <a:ext cx="339755" cy="585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5">
              <a:extLst>
                <a:ext uri="{FF2B5EF4-FFF2-40B4-BE49-F238E27FC236}">
                  <a16:creationId xmlns="" xmlns:a16="http://schemas.microsoft.com/office/drawing/2014/main" id="{0AFBE779-F341-4E06-8C74-6740BB3E6C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0187" y="349252"/>
              <a:ext cx="699295" cy="561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A32C2579-4762-4455-B7DB-6ADEFE9C056C}"/>
              </a:ext>
            </a:extLst>
          </p:cNvPr>
          <p:cNvGrpSpPr/>
          <p:nvPr/>
        </p:nvGrpSpPr>
        <p:grpSpPr>
          <a:xfrm>
            <a:off x="-2419578" y="1475501"/>
            <a:ext cx="4770439" cy="4824413"/>
            <a:chOff x="-2419578" y="1475500"/>
            <a:chExt cx="4770438" cy="4824413"/>
          </a:xfrm>
        </p:grpSpPr>
        <p:sp>
          <p:nvSpPr>
            <p:cNvPr id="123" name="AutoShape 46">
              <a:extLst>
                <a:ext uri="{FF2B5EF4-FFF2-40B4-BE49-F238E27FC236}">
                  <a16:creationId xmlns="" xmlns:a16="http://schemas.microsoft.com/office/drawing/2014/main" id="{DE44DECC-35BB-4B38-A9E0-16FE9EC86A74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5400000">
              <a:off x="-2446566" y="1502488"/>
              <a:ext cx="4824413" cy="4770438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2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0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accent1"/>
              </a:solidFill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351"/>
            </a:p>
          </p:txBody>
        </p:sp>
        <p:sp>
          <p:nvSpPr>
            <p:cNvPr id="124" name="AutoShape 47">
              <a:extLst>
                <a:ext uri="{FF2B5EF4-FFF2-40B4-BE49-F238E27FC236}">
                  <a16:creationId xmlns="" xmlns:a16="http://schemas.microsoft.com/office/drawing/2014/main" id="{92C32AFF-F71B-4A0A-B458-039FFC7482FA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5400000" flipH="1">
              <a:off x="-1961498" y="1910556"/>
              <a:ext cx="4032250" cy="3929063"/>
            </a:xfrm>
            <a:custGeom>
              <a:avLst/>
              <a:gdLst>
                <a:gd name="G0" fmla="+- 5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"/>
                <a:gd name="G18" fmla="*/ 5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72 w 21600"/>
                <a:gd name="T15" fmla="*/ 10800 h 21600"/>
                <a:gd name="T16" fmla="*/ 10800 w 21600"/>
                <a:gd name="T17" fmla="*/ 10744 h 21600"/>
                <a:gd name="T18" fmla="*/ 1622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4"/>
                    <a:pt x="10856" y="10769"/>
                    <a:pt x="10856" y="10800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79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100000">
                  <a:schemeClr val="hlink">
                    <a:gamma/>
                    <a:tint val="0"/>
                    <a:invGamma/>
                    <a:alpha val="48000"/>
                    <a:lumMod val="0"/>
                    <a:lumOff val="100000"/>
                  </a:schemeClr>
                </a:gs>
              </a:gsLst>
              <a:lin ang="2700000" scaled="1"/>
              <a:tileRect/>
            </a:gradFill>
            <a:ln>
              <a:solidFill>
                <a:srgbClr val="0000CC"/>
              </a:solidFill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351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="" xmlns:a16="http://schemas.microsoft.com/office/drawing/2014/main" id="{857121FA-FB53-4B87-AAAE-7000DA201C49}"/>
                </a:ext>
              </a:extLst>
            </p:cNvPr>
            <p:cNvSpPr txBox="1"/>
            <p:nvPr/>
          </p:nvSpPr>
          <p:spPr>
            <a:xfrm>
              <a:off x="160080" y="2407581"/>
              <a:ext cx="210791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0000CC"/>
                  </a:solidFill>
                  <a:latin typeface="Duong Phuoc Sang" panose="02020603050405020304" pitchFamily="18" charset="0"/>
                  <a:cs typeface="Duong Phuoc Sang" panose="02020603050405020304" pitchFamily="18" charset="0"/>
                </a:rPr>
                <a:t>Nội dung</a:t>
              </a:r>
            </a:p>
            <a:p>
              <a:r>
                <a:rPr lang="en-US" sz="4800" b="1">
                  <a:solidFill>
                    <a:srgbClr val="0000CC"/>
                  </a:solidFill>
                  <a:latin typeface="Duong Phuoc Sang" panose="02020603050405020304" pitchFamily="18" charset="0"/>
                  <a:cs typeface="Duong Phuoc Sang" panose="02020603050405020304" pitchFamily="18" charset="0"/>
                </a:rPr>
                <a:t>bài học</a:t>
              </a:r>
              <a:endParaRPr lang="vi-VN" sz="4800" b="1">
                <a:solidFill>
                  <a:srgbClr val="0000CC"/>
                </a:solidFill>
                <a:latin typeface="Duong Phuoc Sang" panose="02020603050405020304" pitchFamily="18" charset="0"/>
                <a:cs typeface="Duong Phuoc Sang" panose="02020603050405020304" pitchFamily="18" charset="0"/>
              </a:endParaRPr>
            </a:p>
          </p:txBody>
        </p:sp>
      </p:grpSp>
      <p:pic>
        <p:nvPicPr>
          <p:cNvPr id="133" name="Picture 132">
            <a:extLst>
              <a:ext uri="{FF2B5EF4-FFF2-40B4-BE49-F238E27FC236}">
                <a16:creationId xmlns="" xmlns:a16="http://schemas.microsoft.com/office/drawing/2014/main" id="{E429CB93-DEF0-4609-8D36-2D3202A080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" y="6774459"/>
            <a:ext cx="3903108" cy="105948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="" xmlns:a16="http://schemas.microsoft.com/office/drawing/2014/main" id="{34AA69BB-DAFF-44F1-98D9-61B0989E18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966" y="6582533"/>
            <a:ext cx="2775439" cy="383852"/>
          </a:xfrm>
          <a:prstGeom prst="rect">
            <a:avLst/>
          </a:prstGeom>
        </p:spPr>
      </p:pic>
      <p:pic>
        <p:nvPicPr>
          <p:cNvPr id="1028" name="Picture 1027">
            <a:extLst>
              <a:ext uri="{FF2B5EF4-FFF2-40B4-BE49-F238E27FC236}">
                <a16:creationId xmlns="" xmlns:a16="http://schemas.microsoft.com/office/drawing/2014/main" id="{440CE9CC-BA7E-4ACA-A48E-420C7421DF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926" y="5763126"/>
            <a:ext cx="624663" cy="1093159"/>
          </a:xfrm>
          <a:prstGeom prst="rect">
            <a:avLst/>
          </a:prstGeom>
        </p:spPr>
      </p:pic>
      <p:pic>
        <p:nvPicPr>
          <p:cNvPr id="1030" name="Picture 1029">
            <a:extLst>
              <a:ext uri="{FF2B5EF4-FFF2-40B4-BE49-F238E27FC236}">
                <a16:creationId xmlns="" xmlns:a16="http://schemas.microsoft.com/office/drawing/2014/main" id="{0338D9D2-4D33-448C-849E-21288CF02A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96251" y="29878"/>
            <a:ext cx="1095747" cy="663151"/>
          </a:xfrm>
          <a:prstGeom prst="rect">
            <a:avLst/>
          </a:prstGeom>
        </p:spPr>
      </p:pic>
      <p:pic>
        <p:nvPicPr>
          <p:cNvPr id="1032" name="Picture 1031">
            <a:extLst>
              <a:ext uri="{FF2B5EF4-FFF2-40B4-BE49-F238E27FC236}">
                <a16:creationId xmlns="" xmlns:a16="http://schemas.microsoft.com/office/drawing/2014/main" id="{24CB1D23-FECD-4706-A8C4-7029E807F6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622" y="539803"/>
            <a:ext cx="317765" cy="1074696"/>
          </a:xfrm>
          <a:prstGeom prst="rect">
            <a:avLst/>
          </a:prstGeom>
        </p:spPr>
      </p:pic>
      <p:pic>
        <p:nvPicPr>
          <p:cNvPr id="142" name="Picture 6" descr="E:\09----------------Diagrams September\22\Png\5.png">
            <a:extLst>
              <a:ext uri="{FF2B5EF4-FFF2-40B4-BE49-F238E27FC236}">
                <a16:creationId xmlns="" xmlns:a16="http://schemas.microsoft.com/office/drawing/2014/main" id="{8C3874D1-EB58-439C-9E7C-900A3ABC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95186" y="6339078"/>
            <a:ext cx="802908" cy="56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131BD0E5-D4FC-4A52-B4EB-724760E9DB91}"/>
              </a:ext>
            </a:extLst>
          </p:cNvPr>
          <p:cNvGrpSpPr/>
          <p:nvPr/>
        </p:nvGrpSpPr>
        <p:grpSpPr>
          <a:xfrm>
            <a:off x="3017992" y="1047751"/>
            <a:ext cx="5260973" cy="1947033"/>
            <a:chOff x="2921007" y="1047750"/>
            <a:chExt cx="5260972" cy="1947032"/>
          </a:xfrm>
        </p:grpSpPr>
        <p:sp>
          <p:nvSpPr>
            <p:cNvPr id="40" name="Freeform 3">
              <a:extLst>
                <a:ext uri="{FF2B5EF4-FFF2-40B4-BE49-F238E27FC236}">
                  <a16:creationId xmlns="" xmlns:a16="http://schemas.microsoft.com/office/drawing/2014/main" id="{824CBEE1-31EA-416E-BFE3-ABBBE4589FE9}"/>
                </a:ext>
              </a:extLst>
            </p:cNvPr>
            <p:cNvSpPr/>
            <p:nvPr/>
          </p:nvSpPr>
          <p:spPr>
            <a:xfrm>
              <a:off x="2921007" y="1359657"/>
              <a:ext cx="5094288" cy="1635125"/>
            </a:xfrm>
            <a:custGeom>
              <a:avLst/>
              <a:gdLst>
                <a:gd name="connsiteX0" fmla="*/ 0 w 5074920"/>
                <a:gd name="connsiteY0" fmla="*/ 30480 h 1645920"/>
                <a:gd name="connsiteX1" fmla="*/ 0 w 5074920"/>
                <a:gd name="connsiteY1" fmla="*/ 1645920 h 1645920"/>
                <a:gd name="connsiteX2" fmla="*/ 4663440 w 5074920"/>
                <a:gd name="connsiteY2" fmla="*/ 1645920 h 1645920"/>
                <a:gd name="connsiteX3" fmla="*/ 5074920 w 5074920"/>
                <a:gd name="connsiteY3" fmla="*/ 1554480 h 1645920"/>
                <a:gd name="connsiteX4" fmla="*/ 5074920 w 5074920"/>
                <a:gd name="connsiteY4" fmla="*/ 0 h 1645920"/>
                <a:gd name="connsiteX5" fmla="*/ 0 w 5074920"/>
                <a:gd name="connsiteY5" fmla="*/ 30480 h 1645920"/>
                <a:gd name="connsiteX0" fmla="*/ 0 w 5079682"/>
                <a:gd name="connsiteY0" fmla="*/ 6668 h 1622108"/>
                <a:gd name="connsiteX1" fmla="*/ 0 w 5079682"/>
                <a:gd name="connsiteY1" fmla="*/ 1622108 h 1622108"/>
                <a:gd name="connsiteX2" fmla="*/ 4663440 w 5079682"/>
                <a:gd name="connsiteY2" fmla="*/ 1622108 h 1622108"/>
                <a:gd name="connsiteX3" fmla="*/ 5074920 w 5079682"/>
                <a:gd name="connsiteY3" fmla="*/ 1530668 h 1622108"/>
                <a:gd name="connsiteX4" fmla="*/ 5079682 w 5079682"/>
                <a:gd name="connsiteY4" fmla="*/ 0 h 1622108"/>
                <a:gd name="connsiteX5" fmla="*/ 0 w 5079682"/>
                <a:gd name="connsiteY5" fmla="*/ 6668 h 1622108"/>
                <a:gd name="connsiteX0" fmla="*/ 0 w 5075131"/>
                <a:gd name="connsiteY0" fmla="*/ 20955 h 1636395"/>
                <a:gd name="connsiteX1" fmla="*/ 0 w 5075131"/>
                <a:gd name="connsiteY1" fmla="*/ 1636395 h 1636395"/>
                <a:gd name="connsiteX2" fmla="*/ 4663440 w 5075131"/>
                <a:gd name="connsiteY2" fmla="*/ 1636395 h 1636395"/>
                <a:gd name="connsiteX3" fmla="*/ 5074920 w 5075131"/>
                <a:gd name="connsiteY3" fmla="*/ 1544955 h 1636395"/>
                <a:gd name="connsiteX4" fmla="*/ 5070157 w 5075131"/>
                <a:gd name="connsiteY4" fmla="*/ 0 h 1636395"/>
                <a:gd name="connsiteX5" fmla="*/ 0 w 5075131"/>
                <a:gd name="connsiteY5" fmla="*/ 20955 h 1636395"/>
                <a:gd name="connsiteX0" fmla="*/ 0 w 5075022"/>
                <a:gd name="connsiteY0" fmla="*/ 6667 h 1622107"/>
                <a:gd name="connsiteX1" fmla="*/ 0 w 5075022"/>
                <a:gd name="connsiteY1" fmla="*/ 1622107 h 1622107"/>
                <a:gd name="connsiteX2" fmla="*/ 4663440 w 5075022"/>
                <a:gd name="connsiteY2" fmla="*/ 1622107 h 1622107"/>
                <a:gd name="connsiteX3" fmla="*/ 5074920 w 5075022"/>
                <a:gd name="connsiteY3" fmla="*/ 1530667 h 1622107"/>
                <a:gd name="connsiteX4" fmla="*/ 5060632 w 5075022"/>
                <a:gd name="connsiteY4" fmla="*/ 0 h 1622107"/>
                <a:gd name="connsiteX5" fmla="*/ 0 w 5075022"/>
                <a:gd name="connsiteY5" fmla="*/ 6667 h 1622107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94014"/>
                <a:gd name="connsiteY0" fmla="*/ 20955 h 1636395"/>
                <a:gd name="connsiteX1" fmla="*/ 0 w 5094014"/>
                <a:gd name="connsiteY1" fmla="*/ 1636395 h 1636395"/>
                <a:gd name="connsiteX2" fmla="*/ 4663440 w 5094014"/>
                <a:gd name="connsiteY2" fmla="*/ 1636395 h 1636395"/>
                <a:gd name="connsiteX3" fmla="*/ 5093970 w 5094014"/>
                <a:gd name="connsiteY3" fmla="*/ 1525905 h 1636395"/>
                <a:gd name="connsiteX4" fmla="*/ 5055870 w 5094014"/>
                <a:gd name="connsiteY4" fmla="*/ 0 h 1636395"/>
                <a:gd name="connsiteX5" fmla="*/ 0 w 5094014"/>
                <a:gd name="connsiteY5" fmla="*/ 20955 h 163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4014" h="1636395">
                  <a:moveTo>
                    <a:pt x="0" y="20955"/>
                  </a:moveTo>
                  <a:lnTo>
                    <a:pt x="0" y="1636395"/>
                  </a:lnTo>
                  <a:lnTo>
                    <a:pt x="4663440" y="1636395"/>
                  </a:lnTo>
                  <a:cubicBezTo>
                    <a:pt x="4905375" y="1634490"/>
                    <a:pt x="5047298" y="1575435"/>
                    <a:pt x="5093970" y="1525905"/>
                  </a:cubicBezTo>
                  <a:cubicBezTo>
                    <a:pt x="5095557" y="1015682"/>
                    <a:pt x="5054283" y="510223"/>
                    <a:pt x="5055870" y="0"/>
                  </a:cubicBezTo>
                  <a:lnTo>
                    <a:pt x="0" y="20955"/>
                  </a:lnTo>
                  <a:close/>
                </a:path>
              </a:pathLst>
            </a:custGeom>
            <a:solidFill>
              <a:srgbClr val="FFFF99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1"/>
            </a:p>
          </p:txBody>
        </p:sp>
        <p:grpSp>
          <p:nvGrpSpPr>
            <p:cNvPr id="41" name="Group 6">
              <a:extLst>
                <a:ext uri="{FF2B5EF4-FFF2-40B4-BE49-F238E27FC236}">
                  <a16:creationId xmlns="" xmlns:a16="http://schemas.microsoft.com/office/drawing/2014/main" id="{3C8ADABB-BD34-4808-9BA3-ABF2C77162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64488" y="1047750"/>
              <a:ext cx="417491" cy="1814513"/>
              <a:chOff x="4721246" y="1056604"/>
              <a:chExt cx="417492" cy="1815184"/>
            </a:xfrm>
            <a:solidFill>
              <a:srgbClr val="FFFF99"/>
            </a:solidFill>
          </p:grpSpPr>
          <p:sp>
            <p:nvSpPr>
              <p:cNvPr id="42" name="Freeform 4">
                <a:extLst>
                  <a:ext uri="{FF2B5EF4-FFF2-40B4-BE49-F238E27FC236}">
                    <a16:creationId xmlns="" xmlns:a16="http://schemas.microsoft.com/office/drawing/2014/main" id="{96AF5BFF-7A4E-4676-A75E-DC6DA96494C8}"/>
                  </a:ext>
                </a:extLst>
              </p:cNvPr>
              <p:cNvSpPr/>
              <p:nvPr/>
            </p:nvSpPr>
            <p:spPr>
              <a:xfrm>
                <a:off x="4737769" y="1166183"/>
                <a:ext cx="400969" cy="1705605"/>
              </a:xfrm>
              <a:custGeom>
                <a:avLst/>
                <a:gdLst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1988" h="1706055">
                    <a:moveTo>
                      <a:pt x="604838" y="1706055"/>
                    </a:moveTo>
                    <a:cubicBezTo>
                      <a:pt x="446088" y="1699705"/>
                      <a:pt x="196850" y="1693355"/>
                      <a:pt x="42863" y="1515555"/>
                    </a:cubicBezTo>
                    <a:lnTo>
                      <a:pt x="0" y="167767"/>
                    </a:lnTo>
                    <a:cubicBezTo>
                      <a:pt x="104776" y="12193"/>
                      <a:pt x="442912" y="-5270"/>
                      <a:pt x="614363" y="1080"/>
                    </a:cubicBezTo>
                    <a:cubicBezTo>
                      <a:pt x="687388" y="4255"/>
                      <a:pt x="646113" y="64580"/>
                      <a:pt x="661988" y="96330"/>
                    </a:cubicBezTo>
                    <a:lnTo>
                      <a:pt x="604838" y="1706055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  <p:sp>
            <p:nvSpPr>
              <p:cNvPr id="43" name="Freeform 5">
                <a:extLst>
                  <a:ext uri="{FF2B5EF4-FFF2-40B4-BE49-F238E27FC236}">
                    <a16:creationId xmlns="" xmlns:a16="http://schemas.microsoft.com/office/drawing/2014/main" id="{053F355D-82A3-4604-901E-B3DDAB22CABA}"/>
                  </a:ext>
                </a:extLst>
              </p:cNvPr>
              <p:cNvSpPr/>
              <p:nvPr/>
            </p:nvSpPr>
            <p:spPr>
              <a:xfrm>
                <a:off x="4721246" y="1056604"/>
                <a:ext cx="327004" cy="166750"/>
              </a:xfrm>
              <a:custGeom>
                <a:avLst/>
                <a:gdLst>
                  <a:gd name="connsiteX0" fmla="*/ 0 w 400050"/>
                  <a:gd name="connsiteY0" fmla="*/ 176213 h 176213"/>
                  <a:gd name="connsiteX1" fmla="*/ 0 w 400050"/>
                  <a:gd name="connsiteY1" fmla="*/ 119063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66688 h 166688"/>
                  <a:gd name="connsiteX1" fmla="*/ 9525 w 400050"/>
                  <a:gd name="connsiteY1" fmla="*/ 121444 h 166688"/>
                  <a:gd name="connsiteX2" fmla="*/ 333375 w 400050"/>
                  <a:gd name="connsiteY2" fmla="*/ 0 h 166688"/>
                  <a:gd name="connsiteX3" fmla="*/ 400050 w 400050"/>
                  <a:gd name="connsiteY3" fmla="*/ 33338 h 166688"/>
                  <a:gd name="connsiteX4" fmla="*/ 385763 w 400050"/>
                  <a:gd name="connsiteY4" fmla="*/ 109538 h 166688"/>
                  <a:gd name="connsiteX5" fmla="*/ 0 w 400050"/>
                  <a:gd name="connsiteY5" fmla="*/ 166688 h 166688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050" h="167360">
                    <a:moveTo>
                      <a:pt x="0" y="167360"/>
                    </a:moveTo>
                    <a:lnTo>
                      <a:pt x="9525" y="122116"/>
                    </a:lnTo>
                    <a:cubicBezTo>
                      <a:pt x="98425" y="7022"/>
                      <a:pt x="277812" y="-3297"/>
                      <a:pt x="333375" y="672"/>
                    </a:cubicBezTo>
                    <a:cubicBezTo>
                      <a:pt x="365125" y="2260"/>
                      <a:pt x="394493" y="15753"/>
                      <a:pt x="400050" y="34010"/>
                    </a:cubicBezTo>
                    <a:lnTo>
                      <a:pt x="385763" y="110210"/>
                    </a:lnTo>
                    <a:cubicBezTo>
                      <a:pt x="288131" y="110210"/>
                      <a:pt x="130969" y="119735"/>
                      <a:pt x="0" y="167360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</p:grpSp>
        <p:sp>
          <p:nvSpPr>
            <p:cNvPr id="55" name="TextBox 86">
              <a:extLst>
                <a:ext uri="{FF2B5EF4-FFF2-40B4-BE49-F238E27FC236}">
                  <a16:creationId xmlns="" xmlns:a16="http://schemas.microsoft.com/office/drawing/2014/main" id="{9765BCD9-66EE-4906-B055-9143B0E3DA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8817" y="1757282"/>
              <a:ext cx="106952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400" b="1">
                  <a:solidFill>
                    <a:srgbClr val="C00000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⓵.</a:t>
              </a:r>
              <a:endParaRPr lang="en-US" sz="4800" b="1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sp>
          <p:nvSpPr>
            <p:cNvPr id="61" name="Text Box 44">
              <a:extLst>
                <a:ext uri="{FF2B5EF4-FFF2-40B4-BE49-F238E27FC236}">
                  <a16:creationId xmlns="" xmlns:a16="http://schemas.microsoft.com/office/drawing/2014/main" id="{90E0A258-66ED-4E84-B135-1778F23A50D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998771" y="2009775"/>
              <a:ext cx="378224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3200" b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Tóm tắt lý thuyết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DDCBDB33-068B-48DE-9C66-811A98E06E08}"/>
              </a:ext>
            </a:extLst>
          </p:cNvPr>
          <p:cNvGrpSpPr/>
          <p:nvPr/>
        </p:nvGrpSpPr>
        <p:grpSpPr>
          <a:xfrm>
            <a:off x="3032135" y="2767014"/>
            <a:ext cx="6219828" cy="1939925"/>
            <a:chOff x="3032134" y="2767013"/>
            <a:chExt cx="6219828" cy="1939925"/>
          </a:xfrm>
        </p:grpSpPr>
        <p:sp>
          <p:nvSpPr>
            <p:cNvPr id="44" name="Freeform 78">
              <a:extLst>
                <a:ext uri="{FF2B5EF4-FFF2-40B4-BE49-F238E27FC236}">
                  <a16:creationId xmlns="" xmlns:a16="http://schemas.microsoft.com/office/drawing/2014/main" id="{17ADFB3B-59EF-43A9-95F3-A3B59EF2E388}"/>
                </a:ext>
              </a:extLst>
            </p:cNvPr>
            <p:cNvSpPr/>
            <p:nvPr/>
          </p:nvSpPr>
          <p:spPr>
            <a:xfrm>
              <a:off x="3032134" y="3070225"/>
              <a:ext cx="6172200" cy="1636713"/>
            </a:xfrm>
            <a:custGeom>
              <a:avLst/>
              <a:gdLst>
                <a:gd name="connsiteX0" fmla="*/ 0 w 5074920"/>
                <a:gd name="connsiteY0" fmla="*/ 30480 h 1645920"/>
                <a:gd name="connsiteX1" fmla="*/ 0 w 5074920"/>
                <a:gd name="connsiteY1" fmla="*/ 1645920 h 1645920"/>
                <a:gd name="connsiteX2" fmla="*/ 4663440 w 5074920"/>
                <a:gd name="connsiteY2" fmla="*/ 1645920 h 1645920"/>
                <a:gd name="connsiteX3" fmla="*/ 5074920 w 5074920"/>
                <a:gd name="connsiteY3" fmla="*/ 1554480 h 1645920"/>
                <a:gd name="connsiteX4" fmla="*/ 5074920 w 5074920"/>
                <a:gd name="connsiteY4" fmla="*/ 0 h 1645920"/>
                <a:gd name="connsiteX5" fmla="*/ 0 w 5074920"/>
                <a:gd name="connsiteY5" fmla="*/ 30480 h 1645920"/>
                <a:gd name="connsiteX0" fmla="*/ 0 w 5079682"/>
                <a:gd name="connsiteY0" fmla="*/ 6668 h 1622108"/>
                <a:gd name="connsiteX1" fmla="*/ 0 w 5079682"/>
                <a:gd name="connsiteY1" fmla="*/ 1622108 h 1622108"/>
                <a:gd name="connsiteX2" fmla="*/ 4663440 w 5079682"/>
                <a:gd name="connsiteY2" fmla="*/ 1622108 h 1622108"/>
                <a:gd name="connsiteX3" fmla="*/ 5074920 w 5079682"/>
                <a:gd name="connsiteY3" fmla="*/ 1530668 h 1622108"/>
                <a:gd name="connsiteX4" fmla="*/ 5079682 w 5079682"/>
                <a:gd name="connsiteY4" fmla="*/ 0 h 1622108"/>
                <a:gd name="connsiteX5" fmla="*/ 0 w 5079682"/>
                <a:gd name="connsiteY5" fmla="*/ 6668 h 1622108"/>
                <a:gd name="connsiteX0" fmla="*/ 0 w 5075131"/>
                <a:gd name="connsiteY0" fmla="*/ 20955 h 1636395"/>
                <a:gd name="connsiteX1" fmla="*/ 0 w 5075131"/>
                <a:gd name="connsiteY1" fmla="*/ 1636395 h 1636395"/>
                <a:gd name="connsiteX2" fmla="*/ 4663440 w 5075131"/>
                <a:gd name="connsiteY2" fmla="*/ 1636395 h 1636395"/>
                <a:gd name="connsiteX3" fmla="*/ 5074920 w 5075131"/>
                <a:gd name="connsiteY3" fmla="*/ 1544955 h 1636395"/>
                <a:gd name="connsiteX4" fmla="*/ 5070157 w 5075131"/>
                <a:gd name="connsiteY4" fmla="*/ 0 h 1636395"/>
                <a:gd name="connsiteX5" fmla="*/ 0 w 5075131"/>
                <a:gd name="connsiteY5" fmla="*/ 20955 h 1636395"/>
                <a:gd name="connsiteX0" fmla="*/ 0 w 5075022"/>
                <a:gd name="connsiteY0" fmla="*/ 6667 h 1622107"/>
                <a:gd name="connsiteX1" fmla="*/ 0 w 5075022"/>
                <a:gd name="connsiteY1" fmla="*/ 1622107 h 1622107"/>
                <a:gd name="connsiteX2" fmla="*/ 4663440 w 5075022"/>
                <a:gd name="connsiteY2" fmla="*/ 1622107 h 1622107"/>
                <a:gd name="connsiteX3" fmla="*/ 5074920 w 5075022"/>
                <a:gd name="connsiteY3" fmla="*/ 1530667 h 1622107"/>
                <a:gd name="connsiteX4" fmla="*/ 5060632 w 5075022"/>
                <a:gd name="connsiteY4" fmla="*/ 0 h 1622107"/>
                <a:gd name="connsiteX5" fmla="*/ 0 w 5075022"/>
                <a:gd name="connsiteY5" fmla="*/ 6667 h 1622107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94014"/>
                <a:gd name="connsiteY0" fmla="*/ 20955 h 1636395"/>
                <a:gd name="connsiteX1" fmla="*/ 0 w 5094014"/>
                <a:gd name="connsiteY1" fmla="*/ 1636395 h 1636395"/>
                <a:gd name="connsiteX2" fmla="*/ 4663440 w 5094014"/>
                <a:gd name="connsiteY2" fmla="*/ 1636395 h 1636395"/>
                <a:gd name="connsiteX3" fmla="*/ 5093970 w 5094014"/>
                <a:gd name="connsiteY3" fmla="*/ 1525905 h 1636395"/>
                <a:gd name="connsiteX4" fmla="*/ 5055870 w 5094014"/>
                <a:gd name="connsiteY4" fmla="*/ 0 h 1636395"/>
                <a:gd name="connsiteX5" fmla="*/ 0 w 5094014"/>
                <a:gd name="connsiteY5" fmla="*/ 20955 h 163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4014" h="1636395">
                  <a:moveTo>
                    <a:pt x="0" y="20955"/>
                  </a:moveTo>
                  <a:lnTo>
                    <a:pt x="0" y="1636395"/>
                  </a:lnTo>
                  <a:lnTo>
                    <a:pt x="4663440" y="1636395"/>
                  </a:lnTo>
                  <a:cubicBezTo>
                    <a:pt x="4905375" y="1634490"/>
                    <a:pt x="5047298" y="1575435"/>
                    <a:pt x="5093970" y="1525905"/>
                  </a:cubicBezTo>
                  <a:cubicBezTo>
                    <a:pt x="5095557" y="1015682"/>
                    <a:pt x="5054283" y="510223"/>
                    <a:pt x="5055870" y="0"/>
                  </a:cubicBezTo>
                  <a:lnTo>
                    <a:pt x="0" y="2095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1"/>
            </a:p>
          </p:txBody>
        </p:sp>
        <p:grpSp>
          <p:nvGrpSpPr>
            <p:cNvPr id="45" name="Group 79">
              <a:extLst>
                <a:ext uri="{FF2B5EF4-FFF2-40B4-BE49-F238E27FC236}">
                  <a16:creationId xmlns="" xmlns:a16="http://schemas.microsoft.com/office/drawing/2014/main" id="{D2A8CC4B-99C8-4811-BB70-23ED192BEB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79415" y="2767013"/>
              <a:ext cx="472547" cy="1816100"/>
              <a:chOff x="4575732" y="1056604"/>
              <a:chExt cx="563006" cy="1815184"/>
            </a:xfrm>
            <a:solidFill>
              <a:schemeClr val="bg2">
                <a:lumMod val="90000"/>
              </a:schemeClr>
            </a:solidFill>
          </p:grpSpPr>
          <p:sp>
            <p:nvSpPr>
              <p:cNvPr id="46" name="Freeform 80">
                <a:extLst>
                  <a:ext uri="{FF2B5EF4-FFF2-40B4-BE49-F238E27FC236}">
                    <a16:creationId xmlns="" xmlns:a16="http://schemas.microsoft.com/office/drawing/2014/main" id="{12E6C1D0-E0EE-4A0A-922A-E226CC77D5B7}"/>
                  </a:ext>
                </a:extLst>
              </p:cNvPr>
              <p:cNvSpPr/>
              <p:nvPr/>
            </p:nvSpPr>
            <p:spPr>
              <a:xfrm>
                <a:off x="4575732" y="1166086"/>
                <a:ext cx="563006" cy="1705702"/>
              </a:xfrm>
              <a:custGeom>
                <a:avLst/>
                <a:gdLst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1988" h="1706055">
                    <a:moveTo>
                      <a:pt x="604838" y="1706055"/>
                    </a:moveTo>
                    <a:cubicBezTo>
                      <a:pt x="446088" y="1699705"/>
                      <a:pt x="196850" y="1693355"/>
                      <a:pt x="42863" y="1515555"/>
                    </a:cubicBezTo>
                    <a:lnTo>
                      <a:pt x="0" y="167767"/>
                    </a:lnTo>
                    <a:cubicBezTo>
                      <a:pt x="104776" y="12193"/>
                      <a:pt x="442912" y="-5270"/>
                      <a:pt x="614363" y="1080"/>
                    </a:cubicBezTo>
                    <a:cubicBezTo>
                      <a:pt x="687388" y="4255"/>
                      <a:pt x="646113" y="64580"/>
                      <a:pt x="661988" y="96330"/>
                    </a:cubicBezTo>
                    <a:lnTo>
                      <a:pt x="604838" y="1706055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  <p:sp>
            <p:nvSpPr>
              <p:cNvPr id="47" name="Freeform 81">
                <a:extLst>
                  <a:ext uri="{FF2B5EF4-FFF2-40B4-BE49-F238E27FC236}">
                    <a16:creationId xmlns="" xmlns:a16="http://schemas.microsoft.com/office/drawing/2014/main" id="{8A2C7CDC-6F6A-40EC-A491-54CD4D93CC4E}"/>
                  </a:ext>
                </a:extLst>
              </p:cNvPr>
              <p:cNvSpPr/>
              <p:nvPr/>
            </p:nvSpPr>
            <p:spPr>
              <a:xfrm>
                <a:off x="4648867" y="1056604"/>
                <a:ext cx="399084" cy="166603"/>
              </a:xfrm>
              <a:custGeom>
                <a:avLst/>
                <a:gdLst>
                  <a:gd name="connsiteX0" fmla="*/ 0 w 400050"/>
                  <a:gd name="connsiteY0" fmla="*/ 176213 h 176213"/>
                  <a:gd name="connsiteX1" fmla="*/ 0 w 400050"/>
                  <a:gd name="connsiteY1" fmla="*/ 119063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66688 h 166688"/>
                  <a:gd name="connsiteX1" fmla="*/ 9525 w 400050"/>
                  <a:gd name="connsiteY1" fmla="*/ 121444 h 166688"/>
                  <a:gd name="connsiteX2" fmla="*/ 333375 w 400050"/>
                  <a:gd name="connsiteY2" fmla="*/ 0 h 166688"/>
                  <a:gd name="connsiteX3" fmla="*/ 400050 w 400050"/>
                  <a:gd name="connsiteY3" fmla="*/ 33338 h 166688"/>
                  <a:gd name="connsiteX4" fmla="*/ 385763 w 400050"/>
                  <a:gd name="connsiteY4" fmla="*/ 109538 h 166688"/>
                  <a:gd name="connsiteX5" fmla="*/ 0 w 400050"/>
                  <a:gd name="connsiteY5" fmla="*/ 166688 h 166688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050" h="167360">
                    <a:moveTo>
                      <a:pt x="0" y="167360"/>
                    </a:moveTo>
                    <a:lnTo>
                      <a:pt x="9525" y="122116"/>
                    </a:lnTo>
                    <a:cubicBezTo>
                      <a:pt x="98425" y="7022"/>
                      <a:pt x="277812" y="-3297"/>
                      <a:pt x="333375" y="672"/>
                    </a:cubicBezTo>
                    <a:cubicBezTo>
                      <a:pt x="365125" y="2260"/>
                      <a:pt x="394493" y="15753"/>
                      <a:pt x="400050" y="34010"/>
                    </a:cubicBezTo>
                    <a:lnTo>
                      <a:pt x="385763" y="110210"/>
                    </a:lnTo>
                    <a:cubicBezTo>
                      <a:pt x="288131" y="110210"/>
                      <a:pt x="130969" y="119735"/>
                      <a:pt x="0" y="167360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</p:grpSp>
        <p:sp>
          <p:nvSpPr>
            <p:cNvPr id="62" name="TextBox 86">
              <a:extLst>
                <a:ext uri="{FF2B5EF4-FFF2-40B4-BE49-F238E27FC236}">
                  <a16:creationId xmlns="" xmlns:a16="http://schemas.microsoft.com/office/drawing/2014/main" id="{858CAB16-79D3-40E6-B360-193B5CFF3A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0440" y="3416874"/>
              <a:ext cx="106952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400" b="1">
                  <a:solidFill>
                    <a:srgbClr val="C00000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⓶.</a:t>
              </a:r>
              <a:endParaRPr lang="en-US" sz="4800" b="1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sp>
          <p:nvSpPr>
            <p:cNvPr id="63" name="Text Box 44">
              <a:extLst>
                <a:ext uri="{FF2B5EF4-FFF2-40B4-BE49-F238E27FC236}">
                  <a16:creationId xmlns="" xmlns:a16="http://schemas.microsoft.com/office/drawing/2014/main" id="{1EBC1926-F67B-422E-9010-F21D6538ABB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025775" y="3632680"/>
              <a:ext cx="517195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3200" b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Phân dạng bài tập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CBA0F34-FD7B-407E-895E-53D522E0B61A}"/>
              </a:ext>
            </a:extLst>
          </p:cNvPr>
          <p:cNvGrpSpPr/>
          <p:nvPr/>
        </p:nvGrpSpPr>
        <p:grpSpPr>
          <a:xfrm>
            <a:off x="3032133" y="4525963"/>
            <a:ext cx="7245351" cy="1924051"/>
            <a:chOff x="3032134" y="4525963"/>
            <a:chExt cx="7245350" cy="1924050"/>
          </a:xfrm>
        </p:grpSpPr>
        <p:sp>
          <p:nvSpPr>
            <p:cNvPr id="51" name="Freeform 82">
              <a:extLst>
                <a:ext uri="{FF2B5EF4-FFF2-40B4-BE49-F238E27FC236}">
                  <a16:creationId xmlns="" xmlns:a16="http://schemas.microsoft.com/office/drawing/2014/main" id="{BBD3DA14-C893-4985-9897-66CFAD83D338}"/>
                </a:ext>
              </a:extLst>
            </p:cNvPr>
            <p:cNvSpPr/>
            <p:nvPr/>
          </p:nvSpPr>
          <p:spPr>
            <a:xfrm>
              <a:off x="3032134" y="4813300"/>
              <a:ext cx="7207250" cy="1636713"/>
            </a:xfrm>
            <a:custGeom>
              <a:avLst/>
              <a:gdLst>
                <a:gd name="connsiteX0" fmla="*/ 0 w 5074920"/>
                <a:gd name="connsiteY0" fmla="*/ 30480 h 1645920"/>
                <a:gd name="connsiteX1" fmla="*/ 0 w 5074920"/>
                <a:gd name="connsiteY1" fmla="*/ 1645920 h 1645920"/>
                <a:gd name="connsiteX2" fmla="*/ 4663440 w 5074920"/>
                <a:gd name="connsiteY2" fmla="*/ 1645920 h 1645920"/>
                <a:gd name="connsiteX3" fmla="*/ 5074920 w 5074920"/>
                <a:gd name="connsiteY3" fmla="*/ 1554480 h 1645920"/>
                <a:gd name="connsiteX4" fmla="*/ 5074920 w 5074920"/>
                <a:gd name="connsiteY4" fmla="*/ 0 h 1645920"/>
                <a:gd name="connsiteX5" fmla="*/ 0 w 5074920"/>
                <a:gd name="connsiteY5" fmla="*/ 30480 h 1645920"/>
                <a:gd name="connsiteX0" fmla="*/ 0 w 5079682"/>
                <a:gd name="connsiteY0" fmla="*/ 6668 h 1622108"/>
                <a:gd name="connsiteX1" fmla="*/ 0 w 5079682"/>
                <a:gd name="connsiteY1" fmla="*/ 1622108 h 1622108"/>
                <a:gd name="connsiteX2" fmla="*/ 4663440 w 5079682"/>
                <a:gd name="connsiteY2" fmla="*/ 1622108 h 1622108"/>
                <a:gd name="connsiteX3" fmla="*/ 5074920 w 5079682"/>
                <a:gd name="connsiteY3" fmla="*/ 1530668 h 1622108"/>
                <a:gd name="connsiteX4" fmla="*/ 5079682 w 5079682"/>
                <a:gd name="connsiteY4" fmla="*/ 0 h 1622108"/>
                <a:gd name="connsiteX5" fmla="*/ 0 w 5079682"/>
                <a:gd name="connsiteY5" fmla="*/ 6668 h 1622108"/>
                <a:gd name="connsiteX0" fmla="*/ 0 w 5075131"/>
                <a:gd name="connsiteY0" fmla="*/ 20955 h 1636395"/>
                <a:gd name="connsiteX1" fmla="*/ 0 w 5075131"/>
                <a:gd name="connsiteY1" fmla="*/ 1636395 h 1636395"/>
                <a:gd name="connsiteX2" fmla="*/ 4663440 w 5075131"/>
                <a:gd name="connsiteY2" fmla="*/ 1636395 h 1636395"/>
                <a:gd name="connsiteX3" fmla="*/ 5074920 w 5075131"/>
                <a:gd name="connsiteY3" fmla="*/ 1544955 h 1636395"/>
                <a:gd name="connsiteX4" fmla="*/ 5070157 w 5075131"/>
                <a:gd name="connsiteY4" fmla="*/ 0 h 1636395"/>
                <a:gd name="connsiteX5" fmla="*/ 0 w 5075131"/>
                <a:gd name="connsiteY5" fmla="*/ 20955 h 1636395"/>
                <a:gd name="connsiteX0" fmla="*/ 0 w 5075022"/>
                <a:gd name="connsiteY0" fmla="*/ 6667 h 1622107"/>
                <a:gd name="connsiteX1" fmla="*/ 0 w 5075022"/>
                <a:gd name="connsiteY1" fmla="*/ 1622107 h 1622107"/>
                <a:gd name="connsiteX2" fmla="*/ 4663440 w 5075022"/>
                <a:gd name="connsiteY2" fmla="*/ 1622107 h 1622107"/>
                <a:gd name="connsiteX3" fmla="*/ 5074920 w 5075022"/>
                <a:gd name="connsiteY3" fmla="*/ 1530667 h 1622107"/>
                <a:gd name="connsiteX4" fmla="*/ 5060632 w 5075022"/>
                <a:gd name="connsiteY4" fmla="*/ 0 h 1622107"/>
                <a:gd name="connsiteX5" fmla="*/ 0 w 5075022"/>
                <a:gd name="connsiteY5" fmla="*/ 6667 h 1622107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94014"/>
                <a:gd name="connsiteY0" fmla="*/ 20955 h 1636395"/>
                <a:gd name="connsiteX1" fmla="*/ 0 w 5094014"/>
                <a:gd name="connsiteY1" fmla="*/ 1636395 h 1636395"/>
                <a:gd name="connsiteX2" fmla="*/ 4663440 w 5094014"/>
                <a:gd name="connsiteY2" fmla="*/ 1636395 h 1636395"/>
                <a:gd name="connsiteX3" fmla="*/ 5093970 w 5094014"/>
                <a:gd name="connsiteY3" fmla="*/ 1525905 h 1636395"/>
                <a:gd name="connsiteX4" fmla="*/ 5055870 w 5094014"/>
                <a:gd name="connsiteY4" fmla="*/ 0 h 1636395"/>
                <a:gd name="connsiteX5" fmla="*/ 0 w 5094014"/>
                <a:gd name="connsiteY5" fmla="*/ 20955 h 163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4014" h="1636395">
                  <a:moveTo>
                    <a:pt x="0" y="20955"/>
                  </a:moveTo>
                  <a:lnTo>
                    <a:pt x="0" y="1636395"/>
                  </a:lnTo>
                  <a:lnTo>
                    <a:pt x="4663440" y="1636395"/>
                  </a:lnTo>
                  <a:cubicBezTo>
                    <a:pt x="4905375" y="1634490"/>
                    <a:pt x="5047298" y="1575435"/>
                    <a:pt x="5093970" y="1525905"/>
                  </a:cubicBezTo>
                  <a:cubicBezTo>
                    <a:pt x="5095557" y="1015682"/>
                    <a:pt x="5054283" y="510223"/>
                    <a:pt x="5055870" y="0"/>
                  </a:cubicBezTo>
                  <a:lnTo>
                    <a:pt x="0" y="20955"/>
                  </a:lnTo>
                  <a:close/>
                </a:path>
              </a:pathLst>
            </a:custGeom>
            <a:solidFill>
              <a:srgbClr val="FFFF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1"/>
            </a:p>
          </p:txBody>
        </p:sp>
        <p:grpSp>
          <p:nvGrpSpPr>
            <p:cNvPr id="52" name="Group 83">
              <a:extLst>
                <a:ext uri="{FF2B5EF4-FFF2-40B4-BE49-F238E27FC236}">
                  <a16:creationId xmlns="" xmlns:a16="http://schemas.microsoft.com/office/drawing/2014/main" id="{3A090C61-9299-488A-89B9-99D714ABEF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80609" y="4525963"/>
              <a:ext cx="396875" cy="1814512"/>
              <a:chOff x="4476750" y="1056604"/>
              <a:chExt cx="661988" cy="1815184"/>
            </a:xfrm>
            <a:solidFill>
              <a:srgbClr val="92D050"/>
            </a:solidFill>
          </p:grpSpPr>
          <p:sp>
            <p:nvSpPr>
              <p:cNvPr id="53" name="Freeform 84">
                <a:extLst>
                  <a:ext uri="{FF2B5EF4-FFF2-40B4-BE49-F238E27FC236}">
                    <a16:creationId xmlns="" xmlns:a16="http://schemas.microsoft.com/office/drawing/2014/main" id="{3DD02D2F-8D59-4DBC-850E-585F6B267DA9}"/>
                  </a:ext>
                </a:extLst>
              </p:cNvPr>
              <p:cNvSpPr/>
              <p:nvPr/>
            </p:nvSpPr>
            <p:spPr>
              <a:xfrm>
                <a:off x="4476750" y="1166182"/>
                <a:ext cx="661988" cy="1705606"/>
              </a:xfrm>
              <a:custGeom>
                <a:avLst/>
                <a:gdLst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1988" h="1706055">
                    <a:moveTo>
                      <a:pt x="604838" y="1706055"/>
                    </a:moveTo>
                    <a:cubicBezTo>
                      <a:pt x="446088" y="1699705"/>
                      <a:pt x="196850" y="1693355"/>
                      <a:pt x="42863" y="1515555"/>
                    </a:cubicBezTo>
                    <a:lnTo>
                      <a:pt x="0" y="167767"/>
                    </a:lnTo>
                    <a:cubicBezTo>
                      <a:pt x="104776" y="12193"/>
                      <a:pt x="442912" y="-5270"/>
                      <a:pt x="614363" y="1080"/>
                    </a:cubicBezTo>
                    <a:cubicBezTo>
                      <a:pt x="687388" y="4255"/>
                      <a:pt x="646113" y="64580"/>
                      <a:pt x="661988" y="96330"/>
                    </a:cubicBezTo>
                    <a:lnTo>
                      <a:pt x="604838" y="1706055"/>
                    </a:lnTo>
                    <a:close/>
                  </a:path>
                </a:pathLst>
              </a:custGeom>
              <a:solidFill>
                <a:srgbClr val="FFFFCC"/>
              </a:solidFill>
              <a:ln w="3175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  <p:sp>
            <p:nvSpPr>
              <p:cNvPr id="54" name="Freeform 85">
                <a:extLst>
                  <a:ext uri="{FF2B5EF4-FFF2-40B4-BE49-F238E27FC236}">
                    <a16:creationId xmlns="" xmlns:a16="http://schemas.microsoft.com/office/drawing/2014/main" id="{C3F7D536-864C-469F-90B9-13149ED5B2D8}"/>
                  </a:ext>
                </a:extLst>
              </p:cNvPr>
              <p:cNvSpPr/>
              <p:nvPr/>
            </p:nvSpPr>
            <p:spPr>
              <a:xfrm>
                <a:off x="4648868" y="1056604"/>
                <a:ext cx="399840" cy="166749"/>
              </a:xfrm>
              <a:custGeom>
                <a:avLst/>
                <a:gdLst>
                  <a:gd name="connsiteX0" fmla="*/ 0 w 400050"/>
                  <a:gd name="connsiteY0" fmla="*/ 176213 h 176213"/>
                  <a:gd name="connsiteX1" fmla="*/ 0 w 400050"/>
                  <a:gd name="connsiteY1" fmla="*/ 119063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66688 h 166688"/>
                  <a:gd name="connsiteX1" fmla="*/ 9525 w 400050"/>
                  <a:gd name="connsiteY1" fmla="*/ 121444 h 166688"/>
                  <a:gd name="connsiteX2" fmla="*/ 333375 w 400050"/>
                  <a:gd name="connsiteY2" fmla="*/ 0 h 166688"/>
                  <a:gd name="connsiteX3" fmla="*/ 400050 w 400050"/>
                  <a:gd name="connsiteY3" fmla="*/ 33338 h 166688"/>
                  <a:gd name="connsiteX4" fmla="*/ 385763 w 400050"/>
                  <a:gd name="connsiteY4" fmla="*/ 109538 h 166688"/>
                  <a:gd name="connsiteX5" fmla="*/ 0 w 400050"/>
                  <a:gd name="connsiteY5" fmla="*/ 166688 h 166688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050" h="167360">
                    <a:moveTo>
                      <a:pt x="0" y="167360"/>
                    </a:moveTo>
                    <a:lnTo>
                      <a:pt x="9525" y="122116"/>
                    </a:lnTo>
                    <a:cubicBezTo>
                      <a:pt x="98425" y="7022"/>
                      <a:pt x="277812" y="-3297"/>
                      <a:pt x="333375" y="672"/>
                    </a:cubicBezTo>
                    <a:cubicBezTo>
                      <a:pt x="365125" y="2260"/>
                      <a:pt x="394493" y="15753"/>
                      <a:pt x="400050" y="34010"/>
                    </a:cubicBezTo>
                    <a:lnTo>
                      <a:pt x="385763" y="110210"/>
                    </a:lnTo>
                    <a:cubicBezTo>
                      <a:pt x="288131" y="110210"/>
                      <a:pt x="130969" y="119735"/>
                      <a:pt x="0" y="167360"/>
                    </a:cubicBezTo>
                    <a:close/>
                  </a:path>
                </a:pathLst>
              </a:custGeom>
              <a:solidFill>
                <a:srgbClr val="FFFFCC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</p:grpSp>
        <p:sp>
          <p:nvSpPr>
            <p:cNvPr id="64" name="TextBox 86">
              <a:extLst>
                <a:ext uri="{FF2B5EF4-FFF2-40B4-BE49-F238E27FC236}">
                  <a16:creationId xmlns="" xmlns:a16="http://schemas.microsoft.com/office/drawing/2014/main" id="{4FEF2E6A-63C3-417D-908D-395B2B2148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3363" y="5253404"/>
              <a:ext cx="106952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400" b="1">
                  <a:solidFill>
                    <a:srgbClr val="C00000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⓷.</a:t>
              </a:r>
              <a:endParaRPr lang="en-US" sz="4800" b="1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sp>
          <p:nvSpPr>
            <p:cNvPr id="65" name="Text Box 44">
              <a:extLst>
                <a:ext uri="{FF2B5EF4-FFF2-40B4-BE49-F238E27FC236}">
                  <a16:creationId xmlns="" xmlns:a16="http://schemas.microsoft.com/office/drawing/2014/main" id="{AFA8D580-C0E3-414C-9FE0-ABD79551DC9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185325" y="5487987"/>
              <a:ext cx="517195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3200" b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Bài tập minh họa</a:t>
              </a: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4F931564-88EE-4C86-AC1F-F700643256C0}"/>
              </a:ext>
            </a:extLst>
          </p:cNvPr>
          <p:cNvCxnSpPr>
            <a:cxnSpLocks/>
          </p:cNvCxnSpPr>
          <p:nvPr/>
        </p:nvCxnSpPr>
        <p:spPr>
          <a:xfrm>
            <a:off x="2267991" y="3416875"/>
            <a:ext cx="716519" cy="4745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="" xmlns:a16="http://schemas.microsoft.com/office/drawing/2014/main" id="{827FD7EF-346F-4AE9-BC85-4F872C9CE0EF}"/>
              </a:ext>
            </a:extLst>
          </p:cNvPr>
          <p:cNvCxnSpPr>
            <a:cxnSpLocks/>
          </p:cNvCxnSpPr>
          <p:nvPr/>
        </p:nvCxnSpPr>
        <p:spPr>
          <a:xfrm>
            <a:off x="2282807" y="3441129"/>
            <a:ext cx="733175" cy="23219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="" xmlns:a16="http://schemas.microsoft.com/office/drawing/2014/main" id="{65B3E98E-DE5D-4878-8E0A-9CF680EE407F}"/>
              </a:ext>
            </a:extLst>
          </p:cNvPr>
          <p:cNvCxnSpPr>
            <a:cxnSpLocks/>
          </p:cNvCxnSpPr>
          <p:nvPr/>
        </p:nvCxnSpPr>
        <p:spPr>
          <a:xfrm flipV="1">
            <a:off x="2282809" y="2111029"/>
            <a:ext cx="730921" cy="13300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3509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6" y="1730836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3" y="2046835"/>
            <a:ext cx="9144003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=""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="" xmlns:a16="http://schemas.microsoft.com/office/drawing/2014/main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012" y="1002048"/>
                <a:ext cx="11951976" cy="211437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3600" b="1" u="sng">
                    <a:solidFill>
                      <a:srgbClr val="0000CC"/>
                    </a:solidFill>
                  </a:rPr>
                  <a:t>Câu 3:</a:t>
                </a:r>
                <a:r>
                  <a:rPr lang="vi-VN"/>
                  <a:t>Tập xác định của hàm số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>
                        <a:latin typeface="Cambria Math" panose="02040503050406030204" pitchFamily="18" charset="0"/>
                      </a:rPr>
                      <m:t>lo</m:t>
                    </m:r>
                    <m:sSub>
                      <m:sSubPr>
                        <m:ctrlPr>
                          <a:rPr lang="vi-VN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vi-VN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f>
                      <m:fPr>
                        <m:ctrlPr>
                          <a:rPr lang="vi-VN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/>
                  <a:t> là</a:t>
                </a:r>
                <a:endParaRPr lang="vi-VN"/>
              </a:p>
              <a:p>
                <a:r>
                  <a:rPr lang="en-US"/>
                  <a:t>	</a:t>
                </a:r>
                <a:r>
                  <a:rPr lang="en-US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Ⓐ</a:t>
                </a:r>
                <a:r>
                  <a:rPr lang="en-US"/>
                  <a:t>.  </a:t>
                </a:r>
                <a14:m>
                  <m:oMath xmlns:m="http://schemas.openxmlformats.org/officeDocument/2006/math">
                    <m:r>
                      <a:rPr lang="vi-VN" b="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vi-VN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vi-VN" b="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vi-VN" b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b="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vi-VN" b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/>
                  <a:t> </a:t>
                </a:r>
                <a:r>
                  <a:rPr lang="en-US"/>
                  <a:t>			</a:t>
                </a:r>
                <a:r>
                  <a:rPr lang="en-US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Ⓑ</a:t>
                </a:r>
                <a:r>
                  <a:rPr lang="en-US"/>
                  <a:t>. </a:t>
                </a:r>
                <a14:m>
                  <m:oMath xmlns:m="http://schemas.openxmlformats.org/officeDocument/2006/math">
                    <m:r>
                      <a:rPr lang="vi-VN" b="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vi-VN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vi-VN" b="0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vi-VN" b="0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vi-VN" b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/>
                  <a:t>		</a:t>
                </a:r>
              </a:p>
              <a:p>
                <a:r>
                  <a:rPr lang="en-US"/>
                  <a:t>	</a:t>
                </a:r>
                <a:r>
                  <a:rPr lang="en-US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Ⓒ</a:t>
                </a:r>
                <a:r>
                  <a:rPr lang="en-US"/>
                  <a:t>.  </a:t>
                </a:r>
                <a14:m>
                  <m:oMath xmlns:m="http://schemas.openxmlformats.org/officeDocument/2006/math">
                    <m:r>
                      <a:rPr lang="vi-VN" b="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vi-VN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vi-VN" b="0" i="1"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vi-VN" b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b="0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vi-VN" b="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vi-VN" b="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vi-VN" b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b="0" i="1">
                            <a:latin typeface="Cambria Math" panose="02040503050406030204" pitchFamily="18" charset="0"/>
                          </a:rPr>
                          <m:t>+∞</m:t>
                        </m:r>
                      </m:e>
                    </m:d>
                    <m:r>
                      <a:rPr lang="vi-VN" b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/>
                  <a:t> </a:t>
                </a:r>
                <a:r>
                  <a:rPr lang="en-US"/>
                  <a:t>	</a:t>
                </a:r>
                <a:r>
                  <a:rPr lang="en-US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Ⓓ</a:t>
                </a:r>
                <a:r>
                  <a:rPr lang="en-US"/>
                  <a:t>.  </a:t>
                </a:r>
                <a14:m>
                  <m:oMath xmlns:m="http://schemas.openxmlformats.org/officeDocument/2006/math">
                    <m:r>
                      <a:rPr lang="vi-VN" b="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vi-VN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vi-VN" b="0" i="1"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vi-VN" b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b="0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vi-VN" b="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vi-VN" b="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vi-VN" b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b="0" i="1">
                            <a:latin typeface="Cambria Math" panose="02040503050406030204" pitchFamily="18" charset="0"/>
                          </a:rPr>
                          <m:t>+∞</m:t>
                        </m:r>
                      </m:e>
                    </m:d>
                    <m:r>
                      <a:rPr lang="vi-VN" b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/>
                  <a:t>	</a:t>
                </a: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2" y="1002048"/>
                <a:ext cx="11951976" cy="2114370"/>
              </a:xfrm>
              <a:prstGeom prst="rect">
                <a:avLst/>
              </a:prstGeom>
              <a:blipFill>
                <a:blip r:embed="rId5"/>
                <a:stretch>
                  <a:fillRect l="-1529" t="-6590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="" xmlns:a16="http://schemas.microsoft.com/office/drawing/2014/main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012" y="3155483"/>
                <a:ext cx="11947297" cy="3520983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</a:t>
                </a:r>
                <a:r>
                  <a:rPr lang="en-US" b="1">
                    <a:solidFill>
                      <a:srgbClr val="0000CC"/>
                    </a:solidFill>
                  </a:rPr>
                  <a:t>Lời giải</a:t>
                </a:r>
                <a:endParaRPr lang="vi-VN" b="1">
                  <a:solidFill>
                    <a:srgbClr val="0000CC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vi-VN"/>
                  <a:t>Hàm số </a:t>
                </a:r>
                <a:r>
                  <a:rPr lang="en-US"/>
                  <a:t>đã cho </a:t>
                </a:r>
                <a:r>
                  <a:rPr lang="vi-VN"/>
                  <a:t>xác định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vi-VN"/>
                  <a:t>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vi-VN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vi-VN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vi-VN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vi-VN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vi-VN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&lt;−</m:t>
                              </m:r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vi-VN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/>
                  <a:t> </a:t>
                </a:r>
                <a:endParaRPr lang="en-US"/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2" y="3155483"/>
                <a:ext cx="11947297" cy="3520983"/>
              </a:xfrm>
              <a:prstGeom prst="rect">
                <a:avLst/>
              </a:prstGeom>
              <a:blipFill>
                <a:blip r:embed="rId6"/>
                <a:stretch>
                  <a:fillRect l="-1274" t="-3627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 47">
            <a:extLst>
              <a:ext uri="{FF2B5EF4-FFF2-40B4-BE49-F238E27FC236}">
                <a16:creationId xmlns="" xmlns:a16="http://schemas.microsoft.com/office/drawing/2014/main" id="{6ACB5B1B-48B8-40C6-8225-17431559E32B}"/>
              </a:ext>
            </a:extLst>
          </p:cNvPr>
          <p:cNvSpPr/>
          <p:nvPr/>
        </p:nvSpPr>
        <p:spPr>
          <a:xfrm>
            <a:off x="1097923" y="2059233"/>
            <a:ext cx="451560" cy="63526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652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6" y="1730836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3" y="2046835"/>
            <a:ext cx="9144003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=""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="" xmlns:a16="http://schemas.microsoft.com/office/drawing/2014/main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012" y="1002048"/>
                <a:ext cx="11951976" cy="199612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vi-VN" sz="3600" b="1" u="sng">
                    <a:solidFill>
                      <a:srgbClr val="0000CC"/>
                    </a:solidFill>
                  </a:rPr>
                  <a:t>Câu 3:</a:t>
                </a:r>
                <a:r>
                  <a:rPr lang="en-US" dirty="0">
                    <a:solidFill>
                      <a:srgbClr val="002060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Phươg </a:t>
                </a:r>
                <a:r>
                  <a:rPr lang="en-US" dirty="0" err="1">
                    <a:solidFill>
                      <a:srgbClr val="002060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trình</a:t>
                </a:r>
                <a:r>
                  <a:rPr lang="en-US" dirty="0">
                    <a:solidFill>
                      <a:srgbClr val="002060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có</a:t>
                </a:r>
                <a:r>
                  <a:rPr lang="en-US" dirty="0">
                    <a:solidFill>
                      <a:srgbClr val="002060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sup>
                    </m:sSup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e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có </a:t>
                </a:r>
                <a:r>
                  <a:rPr lang="en-US" dirty="0" err="1">
                    <a:solidFill>
                      <a:srgbClr val="002060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tổng</a:t>
                </a:r>
                <a:r>
                  <a:rPr lang="en-US" dirty="0">
                    <a:solidFill>
                      <a:srgbClr val="002060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các</a:t>
                </a:r>
                <a:r>
                  <a:rPr lang="en-US" dirty="0">
                    <a:solidFill>
                      <a:srgbClr val="002060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:r>
                  <a:rPr lang="en-US" err="1">
                    <a:solidFill>
                      <a:srgbClr val="002060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nghiệm</a:t>
                </a:r>
                <a:r>
                  <a:rPr lang="en-US">
                    <a:solidFill>
                      <a:srgbClr val="002060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bằng</a:t>
                </a:r>
                <a:endParaRPr lang="en-US" dirty="0">
                  <a:solidFill>
                    <a:srgbClr val="002060"/>
                  </a:solidFill>
                  <a:latin typeface="Chu Van An" panose="02020603050405020304"/>
                  <a:ea typeface="Times New Roman" panose="02020603050405020304" pitchFamily="18" charset="0"/>
                </a:endParaRPr>
              </a:p>
              <a:p>
                <a:r>
                  <a:rPr lang="en-US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Ⓐ</a:t>
                </a:r>
                <a:r>
                  <a:rPr lang="en-US" b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	</a:t>
                </a:r>
                <a:r>
                  <a:rPr lang="en-US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	</a:t>
                </a:r>
                <a:r>
                  <a:rPr lang="en-US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Ⓑ</a:t>
                </a:r>
                <a:r>
                  <a:rPr lang="en-US" b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</a:t>
                </a:r>
                <a:r>
                  <a:rPr lang="en-US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	</a:t>
                </a:r>
                <a:r>
                  <a:rPr lang="en-US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	</a:t>
                </a:r>
                <a:r>
                  <a:rPr lang="en-US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Ⓒ</a:t>
                </a:r>
                <a:r>
                  <a:rPr lang="en-US" b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	</a:t>
                </a:r>
                <a:r>
                  <a:rPr lang="en-US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	</a:t>
                </a:r>
                <a:r>
                  <a:rPr lang="en-US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Ⓓ</a:t>
                </a:r>
                <a:r>
                  <a:rPr lang="en-US" b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 </a:t>
                </a:r>
                <a:endParaRPr lang="en-US" dirty="0">
                  <a:solidFill>
                    <a:srgbClr val="0000CC"/>
                  </a:solidFill>
                  <a:latin typeface="Chu Van An" panose="02020603050405020304"/>
                </a:endParaRPr>
              </a:p>
              <a:p>
                <a:r>
                  <a:rPr lang="vi-VN"/>
                  <a:t> </a:t>
                </a: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2" y="1002048"/>
                <a:ext cx="11951976" cy="1996129"/>
              </a:xfrm>
              <a:prstGeom prst="rect">
                <a:avLst/>
              </a:prstGeom>
              <a:blipFill>
                <a:blip r:embed="rId5"/>
                <a:stretch>
                  <a:fillRect l="-1529" t="-2727" b="-2727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="" xmlns:a16="http://schemas.microsoft.com/office/drawing/2014/main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012" y="3037242"/>
                <a:ext cx="5908352" cy="3520983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b="1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</a:t>
                </a:r>
                <a:r>
                  <a:rPr lang="en-US" b="1">
                    <a:solidFill>
                      <a:srgbClr val="0000CC"/>
                    </a:solidFill>
                  </a:rPr>
                  <a:t>Lời giải</a:t>
                </a:r>
              </a:p>
              <a:p>
                <a:pPr marL="457200" indent="-457200">
                  <a:lnSpc>
                    <a:spcPct val="115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sup>
                    </m:sSup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e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i="1" dirty="0">
                  <a:solidFill>
                    <a:srgbClr val="0000CC"/>
                  </a:solidFill>
                  <a:latin typeface="Chu Van An" panose="02020603050405020304"/>
                  <a:ea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15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sup>
                    </m:sSup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i="1" dirty="0">
                  <a:solidFill>
                    <a:srgbClr val="0000CC"/>
                  </a:solidFill>
                  <a:latin typeface="Chu Van An" panose="02020603050405020304"/>
                  <a:ea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15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8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endParaRPr lang="en-US" i="1" dirty="0">
                  <a:solidFill>
                    <a:srgbClr val="0000CC"/>
                  </a:solidFill>
                  <a:latin typeface="Chu Van An" panose="02020603050405020304"/>
                  <a:ea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15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10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solidFill>
                    <a:srgbClr val="0000CC"/>
                  </a:solidFill>
                  <a:latin typeface="Chu Van An" panose="02020603050405020304"/>
                  <a:ea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</m:oMath>
                </a14:m>
                <a:endParaRPr lang="en-US" dirty="0">
                  <a:solidFill>
                    <a:srgbClr val="0000CC"/>
                  </a:solidFill>
                  <a:latin typeface="Chu Van An" panose="02020603050405020304"/>
                </a:endParaRP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2" y="3037242"/>
                <a:ext cx="5908352" cy="3520983"/>
              </a:xfrm>
              <a:prstGeom prst="rect">
                <a:avLst/>
              </a:prstGeom>
              <a:blipFill>
                <a:blip r:embed="rId6"/>
                <a:stretch>
                  <a:fillRect l="-1648" t="-1724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 47">
            <a:extLst>
              <a:ext uri="{FF2B5EF4-FFF2-40B4-BE49-F238E27FC236}">
                <a16:creationId xmlns="" xmlns:a16="http://schemas.microsoft.com/office/drawing/2014/main" id="{6ACB5B1B-48B8-40C6-8225-17431559E32B}"/>
              </a:ext>
            </a:extLst>
          </p:cNvPr>
          <p:cNvSpPr/>
          <p:nvPr/>
        </p:nvSpPr>
        <p:spPr>
          <a:xfrm>
            <a:off x="1097923" y="2059233"/>
            <a:ext cx="451560" cy="63526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="" xmlns:a16="http://schemas.microsoft.com/office/drawing/2014/main" id="{71E8D713-4097-459F-9E1C-6B5F624E38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81753" y="3037245"/>
                <a:ext cx="5990235" cy="3520983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b="1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</a:t>
                </a:r>
                <a:r>
                  <a:rPr lang="en-US" b="1">
                    <a:solidFill>
                      <a:srgbClr val="0000CC"/>
                    </a:solidFill>
                  </a:rPr>
                  <a:t>Trắc nghiệm</a:t>
                </a:r>
              </a:p>
              <a:p>
                <a:pPr marL="457200" indent="-457200">
                  <a:lnSpc>
                    <a:spcPct val="115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Viet </a:t>
                </a:r>
                <a:r>
                  <a:rPr lang="en-US" dirty="0" err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để</a:t>
                </a:r>
                <a:r>
                  <a:rPr lang="en-US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tính</a:t>
                </a:r>
                <a:r>
                  <a:rPr lang="en-US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nhanh</a:t>
                </a:r>
                <a:r>
                  <a:rPr lang="en-US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hơn</a:t>
                </a:r>
                <a:endParaRPr lang="en-US" dirty="0">
                  <a:solidFill>
                    <a:srgbClr val="0000CC"/>
                  </a:solidFill>
                  <a:latin typeface="Chu Van An" panose="02020603050405020304"/>
                  <a:ea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</m:oMath>
                </a14:m>
                <a:endParaRPr lang="en-US" dirty="0">
                  <a:solidFill>
                    <a:srgbClr val="0000CC"/>
                  </a:solidFill>
                  <a:latin typeface="Chu Van An" panose="02020603050405020304"/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71E8D713-4097-459F-9E1C-6B5F624E3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753" y="3037245"/>
                <a:ext cx="5990235" cy="3520983"/>
              </a:xfrm>
              <a:prstGeom prst="rect">
                <a:avLst/>
              </a:prstGeom>
              <a:blipFill>
                <a:blip r:embed="rId7"/>
                <a:stretch>
                  <a:fillRect l="-2541" t="-1379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90220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4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6" y="1730836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3" y="2046835"/>
            <a:ext cx="9144003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=""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="" xmlns:a16="http://schemas.microsoft.com/office/drawing/2014/main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012" y="1002048"/>
                <a:ext cx="11951976" cy="199612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vi-VN" sz="3600" b="1" u="sng">
                    <a:solidFill>
                      <a:srgbClr val="0000CC"/>
                    </a:solidFill>
                  </a:rPr>
                  <a:t>Câu 4:</a:t>
                </a:r>
                <a:r>
                  <a:rPr lang="en-US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Tích </a:t>
                </a:r>
                <a:r>
                  <a:rPr lang="en-US" dirty="0" err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các</a:t>
                </a:r>
                <a:r>
                  <a:rPr lang="en-US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nghiệm</a:t>
                </a:r>
                <a:r>
                  <a:rPr lang="en-US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của</a:t>
                </a:r>
                <a:r>
                  <a:rPr lang="en-US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phươg</a:t>
                </a:r>
                <a:r>
                  <a:rPr lang="en-US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trình</a:t>
                </a:r>
                <a:r>
                  <a:rPr lang="en-US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</a:p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tabLst>
                    <a:tab pos="62992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0000CC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2.5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8−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CC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CC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5−5</m:t>
                          </m:r>
                          <m:r>
                            <a:rPr lang="en-US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b="1">
                  <a:solidFill>
                    <a:srgbClr val="0000CC"/>
                  </a:solidFill>
                  <a:latin typeface="Yu Gothic" panose="020B0400000000000000" pitchFamily="34" charset="-128"/>
                  <a:ea typeface="Yu Gothic" panose="020B0400000000000000" pitchFamily="34" charset="-128"/>
                </a:endParaRPr>
              </a:p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en-US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Ⓐ</a:t>
                </a:r>
                <a:r>
                  <a:rPr lang="en-US" b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3</m:t>
                    </m:r>
                  </m:oMath>
                </a14:m>
                <a:r>
                  <a:rPr lang="en-US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	</a:t>
                </a:r>
                <a:r>
                  <a:rPr lang="en-US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	</a:t>
                </a:r>
                <a:r>
                  <a:rPr lang="en-US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Ⓑ</a:t>
                </a:r>
                <a:r>
                  <a:rPr lang="en-US" b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</a:t>
                </a:r>
                <a:r>
                  <a:rPr lang="en-US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−6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	</a:t>
                </a:r>
                <a:r>
                  <a:rPr lang="en-US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	</a:t>
                </a:r>
                <a:r>
                  <a:rPr lang="en-US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Ⓒ</a:t>
                </a:r>
                <a:r>
                  <a:rPr lang="en-US" b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2</m:t>
                    </m:r>
                  </m:oMath>
                </a14:m>
                <a:r>
                  <a:rPr lang="en-US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	</a:t>
                </a:r>
                <a:r>
                  <a:rPr lang="en-US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	</a:t>
                </a:r>
                <a:r>
                  <a:rPr lang="en-US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Ⓓ</a:t>
                </a:r>
                <a:r>
                  <a:rPr lang="en-US" b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6</m:t>
                    </m:r>
                  </m:oMath>
                </a14:m>
                <a:r>
                  <a:rPr lang="en-US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 </a:t>
                </a:r>
                <a:endParaRPr lang="en-US" dirty="0">
                  <a:solidFill>
                    <a:srgbClr val="0000CC"/>
                  </a:solidFill>
                  <a:latin typeface="Chu Van An" panose="02020603050405020304"/>
                </a:endParaRPr>
              </a:p>
              <a:p>
                <a:r>
                  <a:rPr lang="vi-VN"/>
                  <a:t> </a:t>
                </a: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2" y="1002048"/>
                <a:ext cx="11951976" cy="1996129"/>
              </a:xfrm>
              <a:prstGeom prst="rect">
                <a:avLst/>
              </a:prstGeom>
              <a:blipFill>
                <a:blip r:embed="rId5"/>
                <a:stretch>
                  <a:fillRect l="-1223" t="-4848" b="-6364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="" xmlns:a16="http://schemas.microsoft.com/office/drawing/2014/main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012" y="3037242"/>
                <a:ext cx="5908352" cy="3520983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b="1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</a:t>
                </a:r>
                <a:r>
                  <a:rPr lang="en-US" b="1">
                    <a:solidFill>
                      <a:srgbClr val="0000CC"/>
                    </a:solidFill>
                  </a:rPr>
                  <a:t>Lời giải</a:t>
                </a:r>
              </a:p>
              <a:p>
                <a:pPr marL="457200" indent="-457200">
                  <a:lnSpc>
                    <a:spcPct val="115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>
                    <a:solidFill>
                      <a:srgbClr val="0000CC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2.5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8−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  <m:sSup>
                      <m:sSup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sup>
                    </m:sSup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.1</m:t>
                    </m:r>
                    <m:sSup>
                      <m:sSup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5−5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i="1" dirty="0">
                  <a:solidFill>
                    <a:srgbClr val="0000CC"/>
                  </a:solidFill>
                  <a:latin typeface="Chu Van An" panose="02020603050405020304"/>
                  <a:ea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15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8−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  <m:sSup>
                      <m:sSup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2−5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i="1" dirty="0">
                  <a:solidFill>
                    <a:srgbClr val="0000CC"/>
                  </a:solidFill>
                  <a:latin typeface="Chu Van An" panose="02020603050405020304"/>
                  <a:ea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15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8−</m:t>
                    </m:r>
                    <m:sSup>
                      <m:sSup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=2−5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i="1" dirty="0">
                  <a:solidFill>
                    <a:srgbClr val="0000CC"/>
                  </a:solidFill>
                  <a:latin typeface="Chu Van An" panose="02020603050405020304"/>
                  <a:ea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−5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−6=0</m:t>
                    </m:r>
                  </m:oMath>
                </a14:m>
                <a:r>
                  <a:rPr lang="en-US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:endParaRPr lang="en-US" i="1" dirty="0">
                  <a:solidFill>
                    <a:srgbClr val="0000CC"/>
                  </a:solidFill>
                  <a:latin typeface="Chu Van An" panose="02020603050405020304"/>
                  <a:ea typeface="Times New Roman" panose="02020603050405020304" pitchFamily="18" charset="0"/>
                  <a:cs typeface="Cambria Math" panose="02040503050406030204" pitchFamily="18" charset="0"/>
                </a:endParaRPr>
              </a:p>
              <a:p>
                <a:pPr marL="457200" indent="-4572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=−1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=6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solidFill>
                    <a:srgbClr val="0000CC"/>
                  </a:solidFill>
                  <a:latin typeface="Chu Van An" panose="02020603050405020304"/>
                </a:endParaRP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2" y="3037242"/>
                <a:ext cx="5908352" cy="3520983"/>
              </a:xfrm>
              <a:prstGeom prst="rect">
                <a:avLst/>
              </a:prstGeom>
              <a:blipFill>
                <a:blip r:embed="rId6"/>
                <a:stretch>
                  <a:fillRect l="-1648" t="-1724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 47">
            <a:extLst>
              <a:ext uri="{FF2B5EF4-FFF2-40B4-BE49-F238E27FC236}">
                <a16:creationId xmlns="" xmlns:a16="http://schemas.microsoft.com/office/drawing/2014/main" id="{6ACB5B1B-48B8-40C6-8225-17431559E32B}"/>
              </a:ext>
            </a:extLst>
          </p:cNvPr>
          <p:cNvSpPr/>
          <p:nvPr/>
        </p:nvSpPr>
        <p:spPr>
          <a:xfrm>
            <a:off x="2973418" y="1900954"/>
            <a:ext cx="451560" cy="63526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="" xmlns:a16="http://schemas.microsoft.com/office/drawing/2014/main" id="{71E8D713-4097-459F-9E1C-6B5F624E38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81753" y="3037245"/>
                <a:ext cx="5990235" cy="3520983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b="1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</a:t>
                </a:r>
                <a:r>
                  <a:rPr lang="en-US" b="1">
                    <a:solidFill>
                      <a:srgbClr val="0000CC"/>
                    </a:solidFill>
                  </a:rPr>
                  <a:t>Trắc nghiệm</a:t>
                </a:r>
              </a:p>
              <a:p>
                <a:pPr marL="514350" indent="-514350">
                  <a:lnSpc>
                    <a:spcPct val="115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Khi </a:t>
                </a:r>
                <a:r>
                  <a:rPr lang="en-US" dirty="0" err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số</a:t>
                </a:r>
                <a:r>
                  <a:rPr lang="en-US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mũ</a:t>
                </a:r>
                <a:r>
                  <a:rPr lang="en-US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là</a:t>
                </a:r>
                <a:r>
                  <a:rPr lang="en-US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bậc</a:t>
                </a:r>
                <a:r>
                  <a:rPr lang="en-US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2 </a:t>
                </a:r>
                <a:r>
                  <a:rPr lang="en-US" dirty="0" err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có</a:t>
                </a:r>
                <a:r>
                  <a:rPr lang="en-US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thể</a:t>
                </a:r>
                <a:r>
                  <a:rPr lang="en-US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ứng</a:t>
                </a:r>
                <a:r>
                  <a:rPr lang="en-US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dụng</a:t>
                </a:r>
                <a:r>
                  <a:rPr lang="en-US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Viet </a:t>
                </a:r>
                <a:r>
                  <a:rPr lang="en-US" dirty="0" err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để</a:t>
                </a:r>
                <a:r>
                  <a:rPr lang="en-US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tính</a:t>
                </a:r>
                <a:r>
                  <a:rPr lang="en-US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nhanh</a:t>
                </a:r>
                <a:r>
                  <a:rPr lang="en-US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hơn</a:t>
                </a:r>
                <a:endParaRPr lang="en-US" dirty="0">
                  <a:solidFill>
                    <a:srgbClr val="0000CC"/>
                  </a:solidFill>
                  <a:latin typeface="Chu Van An" panose="02020603050405020304"/>
                  <a:ea typeface="Times New Roman" panose="02020603050405020304" pitchFamily="18" charset="0"/>
                </a:endParaRPr>
              </a:p>
              <a:p>
                <a:pPr marL="514350" indent="-5143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endParaRPr lang="en-US" dirty="0">
                  <a:solidFill>
                    <a:srgbClr val="0000CC"/>
                  </a:solidFill>
                  <a:latin typeface="Chu Van An" panose="02020603050405020304"/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71E8D713-4097-459F-9E1C-6B5F624E3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753" y="3037245"/>
                <a:ext cx="5990235" cy="3520983"/>
              </a:xfrm>
              <a:prstGeom prst="rect">
                <a:avLst/>
              </a:prstGeom>
              <a:blipFill>
                <a:blip r:embed="rId7"/>
                <a:stretch>
                  <a:fillRect l="-2541" t="-1379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70876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4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6" y="1730836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3" y="2046835"/>
            <a:ext cx="9144003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=""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="" xmlns:a16="http://schemas.microsoft.com/office/drawing/2014/main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012" y="1002048"/>
                <a:ext cx="11951976" cy="199612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vi-VN" sz="3600" b="1" u="sng">
                    <a:solidFill>
                      <a:srgbClr val="0000CC"/>
                    </a:solidFill>
                  </a:rPr>
                  <a:t>Câu 5:</a:t>
                </a:r>
                <a:r>
                  <a:rPr lang="en-US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:r>
                  <a:rPr lang="nl-NL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Tổng các nghiệm của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sup>
                    </m:sSup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−3.</m:t>
                    </m:r>
                    <m:sSup>
                      <m:sSup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</m:t>
                        </m:r>
                      </m:sup>
                    </m:sSup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+1=0</m:t>
                    </m:r>
                  </m:oMath>
                </a14:m>
                <a:r>
                  <a:rPr lang="nl-NL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:r>
                  <a:rPr lang="nl-NL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là </a:t>
                </a:r>
              </a:p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en-US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	Ⓐ</a:t>
                </a:r>
                <a:r>
                  <a:rPr lang="en-US" b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3</m:t>
                    </m:r>
                  </m:oMath>
                </a14:m>
                <a:r>
                  <a:rPr lang="en-US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	</a:t>
                </a:r>
                <a:r>
                  <a:rPr lang="en-US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	  </a:t>
                </a:r>
                <a:r>
                  <a:rPr lang="en-US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Ⓑ</a:t>
                </a:r>
                <a:r>
                  <a:rPr lang="en-US" b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</a:t>
                </a:r>
                <a:r>
                  <a:rPr lang="en-US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−4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	</a:t>
                </a:r>
                <a:r>
                  <a:rPr lang="en-US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	  </a:t>
                </a:r>
                <a:r>
                  <a:rPr lang="en-US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Ⓒ</a:t>
                </a:r>
                <a:r>
                  <a:rPr lang="en-US" b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1</m:t>
                    </m:r>
                  </m:oMath>
                </a14:m>
                <a:r>
                  <a:rPr lang="en-US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	</a:t>
                </a:r>
                <a:r>
                  <a:rPr lang="en-US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	 </a:t>
                </a:r>
                <a:r>
                  <a:rPr lang="en-US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Ⓓ</a:t>
                </a:r>
                <a:r>
                  <a:rPr lang="en-US" b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6</m:t>
                    </m:r>
                  </m:oMath>
                </a14:m>
                <a:r>
                  <a:rPr lang="en-US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 </a:t>
                </a:r>
                <a:endParaRPr lang="en-US" dirty="0">
                  <a:solidFill>
                    <a:srgbClr val="0000CC"/>
                  </a:solidFill>
                  <a:latin typeface="Chu Van An" panose="02020603050405020304"/>
                </a:endParaRPr>
              </a:p>
              <a:p>
                <a:r>
                  <a:rPr lang="vi-VN"/>
                  <a:t> </a:t>
                </a: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2" y="1002048"/>
                <a:ext cx="11951976" cy="1996129"/>
              </a:xfrm>
              <a:prstGeom prst="rect">
                <a:avLst/>
              </a:prstGeom>
              <a:blipFill>
                <a:blip r:embed="rId5"/>
                <a:stretch>
                  <a:fillRect l="-1325" t="-2424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="" xmlns:a16="http://schemas.microsoft.com/office/drawing/2014/main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012" y="3037242"/>
                <a:ext cx="5908352" cy="3520983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b="1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</a:t>
                </a:r>
                <a:r>
                  <a:rPr lang="en-US" b="1">
                    <a:solidFill>
                      <a:srgbClr val="0000CC"/>
                    </a:solidFill>
                  </a:rPr>
                  <a:t>Lời giải</a:t>
                </a:r>
                <a:endParaRPr lang="en-US" i="1">
                  <a:solidFill>
                    <a:srgbClr val="0000CC"/>
                  </a:solidFill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15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𝑝𝑡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f>
                      <m:f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+1=0</m:t>
                    </m:r>
                  </m:oMath>
                </a14:m>
                <a:endParaRPr lang="en-US" dirty="0">
                  <a:solidFill>
                    <a:srgbClr val="0000CC"/>
                  </a:solidFill>
                  <a:latin typeface="Chu Van An" panose="02020603050405020304"/>
                  <a:ea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15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fr-FR" dirty="0" err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Đặt</a:t>
                </a:r>
                <a:r>
                  <a:rPr lang="fr-FR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fr-FR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 </a:t>
                </a:r>
                <a:r>
                  <a:rPr lang="fr-FR" dirty="0" err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Phương</a:t>
                </a:r>
                <a:r>
                  <a:rPr lang="fr-FR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:r>
                  <a:rPr lang="fr-FR" dirty="0" err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trình</a:t>
                </a:r>
                <a:r>
                  <a:rPr lang="fr-FR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:r>
                  <a:rPr lang="fr-FR" dirty="0" err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trở</a:t>
                </a:r>
                <a:r>
                  <a:rPr lang="fr-FR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:r>
                  <a:rPr lang="fr-FR" dirty="0" err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thành</a:t>
                </a:r>
                <a:r>
                  <a:rPr lang="fr-FR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+1=0⇔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=4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solidFill>
                    <a:srgbClr val="0000CC"/>
                  </a:solidFill>
                  <a:latin typeface="Chu Van An" panose="02020603050405020304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2" y="3037242"/>
                <a:ext cx="5908352" cy="3520983"/>
              </a:xfrm>
              <a:prstGeom prst="rect">
                <a:avLst/>
              </a:prstGeom>
              <a:blipFill>
                <a:blip r:embed="rId6"/>
                <a:stretch>
                  <a:fillRect l="-2369" t="-2759" r="-1133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 47">
            <a:extLst>
              <a:ext uri="{FF2B5EF4-FFF2-40B4-BE49-F238E27FC236}">
                <a16:creationId xmlns="" xmlns:a16="http://schemas.microsoft.com/office/drawing/2014/main" id="{6ACB5B1B-48B8-40C6-8225-17431559E32B}"/>
              </a:ext>
            </a:extLst>
          </p:cNvPr>
          <p:cNvSpPr/>
          <p:nvPr/>
        </p:nvSpPr>
        <p:spPr>
          <a:xfrm>
            <a:off x="867527" y="1682480"/>
            <a:ext cx="451560" cy="63526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="" xmlns:a16="http://schemas.microsoft.com/office/drawing/2014/main" id="{71E8D713-4097-459F-9E1C-6B5F624E38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81753" y="3037245"/>
                <a:ext cx="5990235" cy="3520983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fr-FR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fr-FR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, ta </a:t>
                </a:r>
                <a:r>
                  <a:rPr lang="fr-FR" dirty="0" err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được</a:t>
                </a:r>
                <a:r>
                  <a:rPr lang="fr-FR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=4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</m:oMath>
                </a14:m>
                <a:endParaRPr lang="en-US" dirty="0">
                  <a:solidFill>
                    <a:srgbClr val="0000CC"/>
                  </a:solidFill>
                  <a:latin typeface="Chu Van An" panose="02020603050405020304"/>
                  <a:ea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fr-FR" dirty="0" err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Với</a:t>
                </a:r>
                <a:r>
                  <a:rPr lang="fr-FR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fr-FR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, ta </a:t>
                </a:r>
                <a:r>
                  <a:rPr lang="fr-FR" dirty="0" err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được</a:t>
                </a:r>
                <a:r>
                  <a:rPr lang="fr-FR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dirty="0">
                  <a:solidFill>
                    <a:srgbClr val="0000CC"/>
                  </a:solidFill>
                  <a:latin typeface="Chu Van An" panose="02020603050405020304"/>
                  <a:ea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dirty="0" err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Vậy</a:t>
                </a:r>
                <a:r>
                  <a:rPr lang="fr-FR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:r>
                  <a:rPr lang="fr-FR" dirty="0" err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phương</a:t>
                </a:r>
                <a:r>
                  <a:rPr lang="fr-FR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:r>
                  <a:rPr lang="fr-FR" dirty="0" err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trình</a:t>
                </a:r>
                <a:r>
                  <a:rPr lang="fr-FR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:r>
                  <a:rPr lang="fr-FR" dirty="0" err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có</a:t>
                </a:r>
                <a:r>
                  <a:rPr lang="fr-FR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:r>
                  <a:rPr lang="fr-FR" dirty="0" err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nghiệm</a:t>
                </a:r>
                <a:r>
                  <a:rPr lang="fr-FR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fr-FR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fr-FR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fr-FR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fr-FR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fr-FR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</a:t>
                </a:r>
                <a:endParaRPr lang="en-US" dirty="0">
                  <a:solidFill>
                    <a:srgbClr val="0000CC"/>
                  </a:solidFill>
                  <a:latin typeface="Chu Van An" panose="02020603050405020304"/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71E8D713-4097-459F-9E1C-6B5F624E3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753" y="3037245"/>
                <a:ext cx="5990235" cy="3520983"/>
              </a:xfrm>
              <a:prstGeom prst="rect">
                <a:avLst/>
              </a:prstGeom>
              <a:blipFill>
                <a:blip r:embed="rId7"/>
                <a:stretch>
                  <a:fillRect l="-2236" t="-2414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08302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59230" y="128041"/>
            <a:ext cx="738457" cy="685801"/>
            <a:chOff x="2043534" y="1706989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43534" y="1706989"/>
              <a:ext cx="738457" cy="685800"/>
            </a:xfrm>
            <a:prstGeom prst="diamond">
              <a:avLst/>
            </a:prstGeom>
            <a:solidFill>
              <a:srgbClr val="0000CC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15245" y="1793218"/>
              <a:ext cx="595035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⓶</a:t>
              </a:r>
              <a:endParaRPr lang="en-US" altLang="vi-VN" sz="3200" b="1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sp>
        <p:nvSpPr>
          <p:cNvPr id="19" name="Hexagon 26">
            <a:extLst>
              <a:ext uri="{FF2B5EF4-FFF2-40B4-BE49-F238E27FC236}">
                <a16:creationId xmlns="" xmlns:a16="http://schemas.microsoft.com/office/drawing/2014/main" id="{D6C17B40-6E5F-4ADB-A3BE-07CDA82600F4}"/>
              </a:ext>
            </a:extLst>
          </p:cNvPr>
          <p:cNvSpPr/>
          <p:nvPr/>
        </p:nvSpPr>
        <p:spPr bwMode="auto">
          <a:xfrm>
            <a:off x="3897685" y="128038"/>
            <a:ext cx="5446567" cy="594351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FFFF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C00000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1F9ED2D-C56C-485E-BB13-F68F1FC6F4C6}"/>
              </a:ext>
            </a:extLst>
          </p:cNvPr>
          <p:cNvGrpSpPr/>
          <p:nvPr/>
        </p:nvGrpSpPr>
        <p:grpSpPr>
          <a:xfrm>
            <a:off x="148025" y="864371"/>
            <a:ext cx="11973484" cy="5865587"/>
            <a:chOff x="189272" y="1254219"/>
            <a:chExt cx="11973484" cy="4563206"/>
          </a:xfrm>
        </p:grpSpPr>
        <p:sp>
          <p:nvSpPr>
            <p:cNvPr id="18" name="Content Placeholder 2">
              <a:extLst>
                <a:ext uri="{FF2B5EF4-FFF2-40B4-BE49-F238E27FC236}">
                  <a16:creationId xmlns="" xmlns:a16="http://schemas.microsoft.com/office/drawing/2014/main" id="{5C607D02-F3EA-4874-B48F-93ED609CEE50}"/>
                </a:ext>
              </a:extLst>
            </p:cNvPr>
            <p:cNvSpPr txBox="1">
              <a:spLocks/>
            </p:cNvSpPr>
            <p:nvPr/>
          </p:nvSpPr>
          <p:spPr>
            <a:xfrm>
              <a:off x="189272" y="1485008"/>
              <a:ext cx="11973484" cy="433241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CC"/>
              </a:solidFill>
              <a:prstDash val="sysDash"/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rgbClr val="000066"/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>
                <a:sym typeface="Wingdings 2" panose="05020102010507070707" pitchFamily="18" charset="2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1C5BF100-4FBE-4CB4-B6E7-1F7B5CF0B112}"/>
                </a:ext>
              </a:extLst>
            </p:cNvPr>
            <p:cNvGrpSpPr/>
            <p:nvPr/>
          </p:nvGrpSpPr>
          <p:grpSpPr>
            <a:xfrm>
              <a:off x="259763" y="1254219"/>
              <a:ext cx="11419301" cy="483492"/>
              <a:chOff x="2660156" y="2236892"/>
              <a:chExt cx="11419301" cy="483492"/>
            </a:xfrm>
          </p:grpSpPr>
          <p:sp>
            <p:nvSpPr>
              <p:cNvPr id="14" name="Hexagon 26">
                <a:extLst>
                  <a:ext uri="{FF2B5EF4-FFF2-40B4-BE49-F238E27FC236}">
                    <a16:creationId xmlns="" xmlns:a16="http://schemas.microsoft.com/office/drawing/2014/main" id="{B3E21DF9-1EE7-48EE-81BF-7969A2791AC5}"/>
                  </a:ext>
                </a:extLst>
              </p:cNvPr>
              <p:cNvSpPr/>
              <p:nvPr/>
            </p:nvSpPr>
            <p:spPr bwMode="auto">
              <a:xfrm>
                <a:off x="2660156" y="2236892"/>
                <a:ext cx="3249079" cy="473084"/>
              </a:xfrm>
              <a:prstGeom prst="hexagon">
                <a:avLst>
                  <a:gd name="adj" fmla="val 31838"/>
                  <a:gd name="vf" fmla="val 11547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>
                  <a:defRPr/>
                </a:pPr>
                <a:r>
                  <a:rPr lang="en-US" sz="3733" b="1" kern="0">
                    <a:solidFill>
                      <a:srgbClr val="C00000"/>
                    </a:solidFill>
                    <a:effectLst>
                      <a:outerShdw blurRad="762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Chu Van An" panose="02020603050405020304" pitchFamily="18" charset="0"/>
                    <a:cs typeface="Chu Van An" panose="02020603050405020304" pitchFamily="18" charset="0"/>
                    <a:sym typeface="Wingdings 2" panose="05020102010507070707" pitchFamily="18" charset="2"/>
                  </a:rPr>
                  <a:t></a:t>
                </a:r>
                <a:r>
                  <a:rPr lang="en-US" sz="3733" b="1" kern="0">
                    <a:solidFill>
                      <a:srgbClr val="0000CC"/>
                    </a:solidFill>
                    <a:effectLst>
                      <a:outerShdw blurRad="762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Chu Van An" panose="02020603050405020304" pitchFamily="18" charset="0"/>
                    <a:cs typeface="Chu Van An" panose="02020603050405020304" pitchFamily="18" charset="0"/>
                    <a:sym typeface="Wingdings 2" panose="05020102010507070707" pitchFamily="18" charset="2"/>
                  </a:rPr>
                  <a:t>.</a:t>
                </a:r>
                <a:r>
                  <a:rPr lang="en-US" sz="3733" b="1" kern="0">
                    <a:solidFill>
                      <a:srgbClr val="0000CC"/>
                    </a:solidFill>
                    <a:effectLst>
                      <a:outerShdw blurRad="762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Cambria" panose="02040503050406030204" pitchFamily="18" charset="0"/>
                    <a:cs typeface="Chu Van An" panose="02020603050405020304" pitchFamily="18" charset="0"/>
                  </a:rPr>
                  <a:t>Dạng 2:</a:t>
                </a:r>
                <a:endParaRPr lang="en-US" sz="3733" b="1" kern="0" dirty="0">
                  <a:solidFill>
                    <a:srgbClr val="0000CC"/>
                  </a:solidFill>
                  <a:effectLst>
                    <a:outerShdw blurRad="762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5" name="Chevron 29">
                <a:extLst>
                  <a:ext uri="{FF2B5EF4-FFF2-40B4-BE49-F238E27FC236}">
                    <a16:creationId xmlns="" xmlns:a16="http://schemas.microsoft.com/office/drawing/2014/main" id="{99BFC4DC-7A33-4BEA-AAE9-33513B37C698}"/>
                  </a:ext>
                </a:extLst>
              </p:cNvPr>
              <p:cNvSpPr/>
              <p:nvPr/>
            </p:nvSpPr>
            <p:spPr bwMode="auto">
              <a:xfrm>
                <a:off x="5733421" y="2247301"/>
                <a:ext cx="8346036" cy="473083"/>
              </a:xfrm>
              <a:prstGeom prst="chevron">
                <a:avLst>
                  <a:gd name="adj" fmla="val 34040"/>
                </a:avLst>
              </a:prstGeom>
              <a:solidFill>
                <a:srgbClr val="0000CC"/>
              </a:soli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3733" b="1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cs typeface="Chu Van An" panose="02020603050405020304" pitchFamily="18" charset="0"/>
                  </a:rPr>
                  <a:t>Tìm nghiệm pt logarit c</a:t>
                </a:r>
                <a:r>
                  <a:rPr lang="vi-VN" sz="3733" b="1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cs typeface="Chu Van An" panose="02020603050405020304" pitchFamily="18" charset="0"/>
                  </a:rPr>
                  <a:t>ơ</a:t>
                </a:r>
                <a:r>
                  <a:rPr lang="en-US" sz="3733" b="1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cs typeface="Chu Van An" panose="02020603050405020304" pitchFamily="18" charset="0"/>
                  </a:rPr>
                  <a:t> bản</a:t>
                </a:r>
                <a:endParaRPr lang="en-US" sz="3733" b="1" kern="0" dirty="0">
                  <a:solidFill>
                    <a:schemeClr val="bg1">
                      <a:lumMod val="95000"/>
                    </a:schemeClr>
                  </a:solidFill>
                  <a:effectLst>
                    <a:outerShdw blurRad="762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</p:grpSp>
      <p:sp>
        <p:nvSpPr>
          <p:cNvPr id="23" name="Content Placeholder 2">
            <a:extLst>
              <a:ext uri="{FF2B5EF4-FFF2-40B4-BE49-F238E27FC236}">
                <a16:creationId xmlns="" xmlns:a16="http://schemas.microsoft.com/office/drawing/2014/main" id="{2B2853A7-18F7-4ED0-A163-BA3E008E32F1}"/>
              </a:ext>
            </a:extLst>
          </p:cNvPr>
          <p:cNvSpPr txBox="1">
            <a:spLocks/>
          </p:cNvSpPr>
          <p:nvPr/>
        </p:nvSpPr>
        <p:spPr>
          <a:xfrm>
            <a:off x="148025" y="1755315"/>
            <a:ext cx="11895950" cy="467842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b="1">
                <a:solidFill>
                  <a:srgbClr val="FF0000"/>
                </a:solidFill>
                <a:ea typeface="Times New Roman" panose="02020603050405020304" pitchFamily="18" charset="0"/>
                <a:sym typeface="Wingdings 2" panose="05020102010507070707" pitchFamily="18" charset="2"/>
              </a:rPr>
              <a:t></a:t>
            </a:r>
            <a:r>
              <a:rPr lang="en-US" b="1" i="1">
                <a:solidFill>
                  <a:srgbClr val="0000CC"/>
                </a:solidFill>
                <a:ea typeface="Times New Roman" panose="02020603050405020304" pitchFamily="18" charset="0"/>
                <a:sym typeface="Wingdings 2" panose="05020102010507070707" pitchFamily="18" charset="2"/>
              </a:rPr>
              <a:t>.</a:t>
            </a:r>
            <a:r>
              <a:rPr lang="en-US" b="1" i="1">
                <a:solidFill>
                  <a:srgbClr val="0000CC"/>
                </a:solidFill>
                <a:ea typeface="Times New Roman" panose="02020603050405020304" pitchFamily="18" charset="0"/>
              </a:rPr>
              <a:t>Phương pháp:</a:t>
            </a:r>
          </a:p>
          <a:p>
            <a:pPr marL="858838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2060"/>
                </a:solidFill>
              </a:rPr>
              <a:t>Sử dụng các phương pháp giải phương trình logarit</a:t>
            </a:r>
          </a:p>
          <a:p>
            <a:pPr marL="858838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solidFill>
                <a:srgbClr val="002060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vi-VN" dirty="0">
              <a:solidFill>
                <a:srgbClr val="002060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>
              <a:solidFill>
                <a:srgbClr val="002060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vi-V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4661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6" y="1730836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3" y="2046835"/>
            <a:ext cx="9144003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=""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="" xmlns:a16="http://schemas.microsoft.com/office/drawing/2014/main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012" y="1002048"/>
                <a:ext cx="11951976" cy="198747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3600" b="1" u="sng">
                    <a:solidFill>
                      <a:srgbClr val="0000CC"/>
                    </a:solidFill>
                  </a:rPr>
                  <a:t>Câu 1:</a:t>
                </a:r>
                <a:r>
                  <a:rPr lang="en-US" dirty="0"/>
                  <a:t>Tập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endParaRPr lang="en-US" dirty="0"/>
              </a:p>
              <a:p>
                <a:r>
                  <a:rPr lang="en-US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Ⓐ</a:t>
                </a:r>
                <a:r>
                  <a:rPr lang="en-US" b="1"/>
                  <a:t>. </a:t>
                </a:r>
                <a:r>
                  <a:rPr lang="en-US" dirty="0"/>
                  <a:t>{1}.	</a:t>
                </a:r>
                <a:r>
                  <a:rPr lang="en-US"/>
                  <a:t>	</a:t>
                </a:r>
                <a:r>
                  <a:rPr lang="en-US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 Ⓑ</a:t>
                </a:r>
                <a:r>
                  <a:rPr lang="en-US" b="1"/>
                  <a:t>. </a:t>
                </a:r>
                <a:r>
                  <a:rPr lang="en-US" dirty="0"/>
                  <a:t>{-2}.	</a:t>
                </a:r>
                <a:r>
                  <a:rPr lang="en-US"/>
                  <a:t>	</a:t>
                </a:r>
                <a:r>
                  <a:rPr lang="en-US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 Ⓒ</a:t>
                </a:r>
                <a:r>
                  <a:rPr lang="en-US" b="1"/>
                  <a:t>. </a:t>
                </a:r>
                <a:r>
                  <a:rPr lang="en-US" dirty="0"/>
                  <a:t>{5}.	</a:t>
                </a:r>
                <a:r>
                  <a:rPr lang="en-US"/>
                  <a:t>	</a:t>
                </a:r>
                <a:r>
                  <a:rPr lang="en-US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 Ⓒ</a:t>
                </a:r>
                <a:r>
                  <a:rPr lang="en-US" b="1"/>
                  <a:t>. </a:t>
                </a:r>
                <a:r>
                  <a:rPr lang="en-US" dirty="0"/>
                  <a:t>{-3}</a:t>
                </a:r>
                <a:endParaRPr lang="vi-VN" dirty="0"/>
              </a:p>
              <a:p>
                <a:endParaRPr lang="vi-VN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2" y="1002048"/>
                <a:ext cx="11951976" cy="1987479"/>
              </a:xfrm>
              <a:prstGeom prst="rect">
                <a:avLst/>
              </a:prstGeom>
              <a:blipFill>
                <a:blip r:embed="rId5"/>
                <a:stretch>
                  <a:fillRect l="-1529" t="-7317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="" xmlns:a16="http://schemas.microsoft.com/office/drawing/2014/main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012" y="3037242"/>
                <a:ext cx="5908352" cy="3520983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</a:t>
                </a:r>
                <a:r>
                  <a:rPr lang="en-US" b="1">
                    <a:solidFill>
                      <a:srgbClr val="0000CC"/>
                    </a:solidFill>
                  </a:rPr>
                  <a:t>Lời giải</a:t>
                </a:r>
                <a:r>
                  <a:rPr lang="en-US"/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Đ</m:t>
                    </m:r>
                    <m:r>
                      <m:rPr>
                        <m:nor/>
                      </m:rPr>
                      <a:rPr lang="en-US"/>
                      <m:t>i</m:t>
                    </m:r>
                    <m:r>
                      <m:rPr>
                        <m:nor/>
                      </m:rPr>
                      <a:rPr lang="en-US"/>
                      <m:t>ề</m:t>
                    </m:r>
                    <m:r>
                      <m:rPr>
                        <m:nor/>
                      </m:rPr>
                      <a:rPr lang="en-US"/>
                      <m:t>u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ki</m:t>
                    </m:r>
                    <m:r>
                      <m:rPr>
                        <m:nor/>
                      </m:rPr>
                      <a:rPr lang="en-US"/>
                      <m:t>ệ</m:t>
                    </m:r>
                    <m:r>
                      <m:rPr>
                        <m:nor/>
                      </m:rPr>
                      <a:rPr lang="en-US"/>
                      <m:t>n</m:t>
                    </m:r>
                    <m:r>
                      <m:rPr>
                        <m:nor/>
                      </m:rPr>
                      <a:rPr lang="en-US"/>
                      <m:t>: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i="1" dirty="0">
                  <a:latin typeface="Chu Van An" panose="02020603050405020304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>
                  <a:latin typeface="Chu Van An" panose="02020603050405020304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endParaRPr lang="en-US" dirty="0">
                  <a:solidFill>
                    <a:srgbClr val="0000CC"/>
                  </a:solidFill>
                  <a:latin typeface="Chu Van An" panose="02020603050405020304"/>
                </a:endParaRP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2" y="3037242"/>
                <a:ext cx="5908352" cy="3520983"/>
              </a:xfrm>
              <a:prstGeom prst="rect">
                <a:avLst/>
              </a:prstGeom>
              <a:blipFill>
                <a:blip r:embed="rId6"/>
                <a:stretch>
                  <a:fillRect l="-2575" t="-3621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 47">
            <a:extLst>
              <a:ext uri="{FF2B5EF4-FFF2-40B4-BE49-F238E27FC236}">
                <a16:creationId xmlns="" xmlns:a16="http://schemas.microsoft.com/office/drawing/2014/main" id="{6ACB5B1B-48B8-40C6-8225-17431559E32B}"/>
              </a:ext>
            </a:extLst>
          </p:cNvPr>
          <p:cNvSpPr/>
          <p:nvPr/>
        </p:nvSpPr>
        <p:spPr>
          <a:xfrm>
            <a:off x="5802584" y="1520642"/>
            <a:ext cx="451560" cy="63526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71E8D713-4097-459F-9E1C-6B5F624E38EE}"/>
              </a:ext>
            </a:extLst>
          </p:cNvPr>
          <p:cNvSpPr txBox="1">
            <a:spLocks/>
          </p:cNvSpPr>
          <p:nvPr/>
        </p:nvSpPr>
        <p:spPr>
          <a:xfrm>
            <a:off x="6081753" y="3037245"/>
            <a:ext cx="5990235" cy="3520983"/>
          </a:xfrm>
          <a:prstGeom prst="rect">
            <a:avLst/>
          </a:prstGeom>
          <a:solidFill>
            <a:srgbClr val="CCFFFF"/>
          </a:solidFill>
          <a:ln>
            <a:solidFill>
              <a:srgbClr val="0000CC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>
                <a:solidFill>
                  <a:srgbClr val="0000CC"/>
                </a:solidFill>
                <a:sym typeface="Wingdings 2" panose="05020102010507070707" pitchFamily="18" charset="2"/>
              </a:rPr>
              <a:t></a:t>
            </a:r>
            <a:r>
              <a:rPr lang="en-US" b="1">
                <a:solidFill>
                  <a:srgbClr val="0000CC"/>
                </a:solidFill>
              </a:rPr>
              <a:t>Trắc nghiệm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2060"/>
                </a:solidFill>
                <a:latin typeface="Chu Van An" panose="02020603050405020304"/>
                <a:ea typeface="Times New Roman" panose="02020603050405020304" pitchFamily="18" charset="0"/>
              </a:rPr>
              <a:t>Casio</a:t>
            </a:r>
            <a:endParaRPr lang="en-US" dirty="0">
              <a:solidFill>
                <a:srgbClr val="002060"/>
              </a:solidFill>
              <a:latin typeface="Chu Van 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4218605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4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6" y="1730836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3" y="2046835"/>
            <a:ext cx="9144003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=""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="" xmlns:a16="http://schemas.microsoft.com/office/drawing/2014/main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012" y="1002048"/>
                <a:ext cx="11951976" cy="199612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29920" indent="-629920">
                  <a:lnSpc>
                    <a:spcPct val="115000"/>
                  </a:lnSpc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vi-VN" b="1" u="sng">
                    <a:solidFill>
                      <a:srgbClr val="0000CC"/>
                    </a:solidFill>
                  </a:rPr>
                  <a:t>Câu 2:</a:t>
                </a:r>
                <a:r>
                  <a:rPr lang="en-US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:r>
                  <a:rPr lang="fr-FR" dirty="0"/>
                  <a:t>Phương </a:t>
                </a:r>
                <a:r>
                  <a:rPr lang="fr-FR" dirty="0" err="1"/>
                  <a:t>trình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+12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fr-FR" dirty="0"/>
                  <a:t> có </a:t>
                </a:r>
                <a:r>
                  <a:rPr lang="fr-FR" dirty="0" err="1"/>
                  <a:t>tích</a:t>
                </a:r>
                <a:r>
                  <a:rPr lang="fr-FR" dirty="0"/>
                  <a:t> </a:t>
                </a:r>
                <a:r>
                  <a:rPr lang="fr-FR" dirty="0" err="1"/>
                  <a:t>hai</a:t>
                </a:r>
                <a:r>
                  <a:rPr lang="fr-FR" dirty="0"/>
                  <a:t> </a:t>
                </a:r>
                <a:r>
                  <a:rPr lang="fr-FR" dirty="0" err="1"/>
                  <a:t>nghiệm</a:t>
                </a:r>
                <a:r>
                  <a:rPr lang="fr-FR" dirty="0"/>
                  <a:t> </a:t>
                </a:r>
                <a:r>
                  <a:rPr lang="fr-FR"/>
                  <a:t>là </a:t>
                </a:r>
              </a:p>
              <a:p>
                <a:pPr marL="629920" indent="-629920">
                  <a:lnSpc>
                    <a:spcPct val="115000"/>
                  </a:lnSpc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en-US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Ⓐ</a:t>
                </a:r>
                <a:r>
                  <a:rPr lang="en-US" b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3</m:t>
                    </m:r>
                  </m:oMath>
                </a14:m>
                <a:r>
                  <a:rPr lang="en-US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	</a:t>
                </a:r>
                <a:r>
                  <a:rPr lang="en-US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	</a:t>
                </a:r>
                <a:r>
                  <a:rPr lang="en-US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Ⓑ</a:t>
                </a:r>
                <a:r>
                  <a:rPr lang="en-US" b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</a:t>
                </a:r>
                <a:r>
                  <a:rPr lang="en-US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−3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	</a:t>
                </a:r>
                <a:r>
                  <a:rPr lang="en-US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	</a:t>
                </a:r>
                <a:r>
                  <a:rPr lang="en-US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Ⓒ</a:t>
                </a:r>
                <a:r>
                  <a:rPr lang="en-US" b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2</m:t>
                    </m:r>
                  </m:oMath>
                </a14:m>
                <a:r>
                  <a:rPr lang="en-US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	</a:t>
                </a:r>
                <a:r>
                  <a:rPr lang="en-US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	</a:t>
                </a:r>
                <a:r>
                  <a:rPr lang="en-US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Ⓓ</a:t>
                </a:r>
                <a:r>
                  <a:rPr lang="en-US" b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4</m:t>
                    </m:r>
                  </m:oMath>
                </a14:m>
                <a:r>
                  <a:rPr lang="en-US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 </a:t>
                </a:r>
                <a:endParaRPr lang="en-US" dirty="0">
                  <a:solidFill>
                    <a:srgbClr val="0000CC"/>
                  </a:solidFill>
                  <a:latin typeface="Chu Van An" panose="02020603050405020304"/>
                </a:endParaRPr>
              </a:p>
              <a:p>
                <a:r>
                  <a:rPr lang="vi-VN"/>
                  <a:t> </a:t>
                </a: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2" y="1002048"/>
                <a:ext cx="11951976" cy="1996129"/>
              </a:xfrm>
              <a:prstGeom prst="rect">
                <a:avLst/>
              </a:prstGeom>
              <a:blipFill>
                <a:blip r:embed="rId5"/>
                <a:stretch>
                  <a:fillRect l="-1274" t="-2424" r="-1274" b="-2424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="" xmlns:a16="http://schemas.microsoft.com/office/drawing/2014/main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012" y="3037242"/>
                <a:ext cx="5908352" cy="3520983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</a:t>
                </a:r>
                <a:r>
                  <a:rPr lang="en-US" b="1">
                    <a:solidFill>
                      <a:srgbClr val="0000CC"/>
                    </a:solidFill>
                  </a:rPr>
                  <a:t>Lời giải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+12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i="1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=−1;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2" y="3037242"/>
                <a:ext cx="5908352" cy="3520983"/>
              </a:xfrm>
              <a:prstGeom prst="rect">
                <a:avLst/>
              </a:prstGeom>
              <a:blipFill>
                <a:blip r:embed="rId6"/>
                <a:stretch>
                  <a:fillRect l="-2575" t="-3621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 47">
            <a:extLst>
              <a:ext uri="{FF2B5EF4-FFF2-40B4-BE49-F238E27FC236}">
                <a16:creationId xmlns="" xmlns:a16="http://schemas.microsoft.com/office/drawing/2014/main" id="{6ACB5B1B-48B8-40C6-8225-17431559E32B}"/>
              </a:ext>
            </a:extLst>
          </p:cNvPr>
          <p:cNvSpPr/>
          <p:nvPr/>
        </p:nvSpPr>
        <p:spPr>
          <a:xfrm>
            <a:off x="2973418" y="1731580"/>
            <a:ext cx="451560" cy="63526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71E8D713-4097-459F-9E1C-6B5F624E38EE}"/>
              </a:ext>
            </a:extLst>
          </p:cNvPr>
          <p:cNvSpPr txBox="1">
            <a:spLocks/>
          </p:cNvSpPr>
          <p:nvPr/>
        </p:nvSpPr>
        <p:spPr>
          <a:xfrm>
            <a:off x="6081753" y="3037245"/>
            <a:ext cx="5990235" cy="3520983"/>
          </a:xfrm>
          <a:prstGeom prst="rect">
            <a:avLst/>
          </a:prstGeom>
          <a:solidFill>
            <a:srgbClr val="CCFFFF"/>
          </a:solidFill>
          <a:ln>
            <a:solidFill>
              <a:srgbClr val="0000CC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>
                <a:solidFill>
                  <a:srgbClr val="0000CC"/>
                </a:solidFill>
                <a:sym typeface="Wingdings 2" panose="05020102010507070707" pitchFamily="18" charset="2"/>
              </a:rPr>
              <a:t></a:t>
            </a:r>
            <a:r>
              <a:rPr lang="en-US" b="1">
                <a:solidFill>
                  <a:srgbClr val="0000CC"/>
                </a:solidFill>
              </a:rPr>
              <a:t>Trắc nghiệm</a:t>
            </a:r>
          </a:p>
          <a:p>
            <a:pPr marL="514350" indent="-5143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2060"/>
                </a:solidFill>
                <a:latin typeface="Chu Van An" panose="02020603050405020304"/>
                <a:ea typeface="Times New Roman" panose="02020603050405020304" pitchFamily="18" charset="0"/>
              </a:rPr>
              <a:t>Casio</a:t>
            </a:r>
            <a:endParaRPr lang="en-US" dirty="0">
              <a:solidFill>
                <a:srgbClr val="002060"/>
              </a:solidFill>
              <a:latin typeface="Chu Van 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18688245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4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6" y="1730836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3" y="2046835"/>
            <a:ext cx="9144003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=""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="" xmlns:a16="http://schemas.microsoft.com/office/drawing/2014/main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012" y="1002048"/>
                <a:ext cx="11951976" cy="199612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29920" indent="-629920">
                  <a:lnSpc>
                    <a:spcPct val="115000"/>
                  </a:lnSpc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vi-VN" b="1" u="sng">
                    <a:solidFill>
                      <a:srgbClr val="0000CC"/>
                    </a:solidFill>
                  </a:rPr>
                  <a:t>Câu 3:</a:t>
                </a:r>
                <a:r>
                  <a:rPr lang="en-US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:r>
                  <a:rPr lang="en-US" dirty="0"/>
                  <a:t>Phương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sub>
                        </m:sSub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bao </a:t>
                </a:r>
                <a:r>
                  <a:rPr lang="en-US" dirty="0" err="1"/>
                  <a:t>nhiêu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?</a:t>
                </a:r>
              </a:p>
              <a:p>
                <a:pPr marL="629920" indent="-629920">
                  <a:lnSpc>
                    <a:spcPct val="115000"/>
                  </a:lnSpc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en-US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	Ⓐ</a:t>
                </a:r>
                <a:r>
                  <a:rPr lang="en-US" b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	</a:t>
                </a:r>
                <a:r>
                  <a:rPr lang="en-US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		</a:t>
                </a:r>
                <a:r>
                  <a:rPr lang="en-US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Ⓑ</a:t>
                </a:r>
                <a:r>
                  <a:rPr lang="en-US" b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</a:t>
                </a:r>
                <a:r>
                  <a:rPr lang="en-US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	</a:t>
                </a:r>
                <a:r>
                  <a:rPr lang="en-US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	</a:t>
                </a:r>
                <a:r>
                  <a:rPr lang="en-US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Ⓒ</a:t>
                </a:r>
                <a:r>
                  <a:rPr lang="en-US" b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	</a:t>
                </a:r>
                <a:r>
                  <a:rPr lang="en-US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	</a:t>
                </a:r>
                <a:r>
                  <a:rPr lang="en-US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Ⓓ</a:t>
                </a:r>
                <a:r>
                  <a:rPr lang="en-US" b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 </a:t>
                </a:r>
                <a:endParaRPr lang="en-US" dirty="0">
                  <a:solidFill>
                    <a:srgbClr val="0000CC"/>
                  </a:solidFill>
                  <a:latin typeface="Chu Van An" panose="02020603050405020304"/>
                </a:endParaRPr>
              </a:p>
              <a:p>
                <a:r>
                  <a:rPr lang="vi-VN"/>
                  <a:t> </a:t>
                </a: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2" y="1002048"/>
                <a:ext cx="11951976" cy="1996129"/>
              </a:xfrm>
              <a:prstGeom prst="rect">
                <a:avLst/>
              </a:prstGeom>
              <a:blipFill>
                <a:blip r:embed="rId5"/>
                <a:stretch>
                  <a:fillRect l="-1274" t="-909" b="-3939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="" xmlns:a16="http://schemas.microsoft.com/office/drawing/2014/main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012" y="3037242"/>
                <a:ext cx="5908352" cy="3520983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</a:t>
                </a:r>
                <a:r>
                  <a:rPr lang="en-US" b="1">
                    <a:solidFill>
                      <a:srgbClr val="0000CC"/>
                    </a:solidFill>
                  </a:rPr>
                  <a:t>Lời giải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/>
                  <a:t>Điều </a:t>
                </a:r>
                <a:r>
                  <a:rPr lang="en-US" dirty="0" err="1"/>
                  <a:t>kiện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sub>
                        </m:sSub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 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  <a:endParaRPr lang="vi-VN" dirty="0"/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2" y="3037242"/>
                <a:ext cx="5908352" cy="3520983"/>
              </a:xfrm>
              <a:prstGeom prst="rect">
                <a:avLst/>
              </a:prstGeom>
              <a:blipFill>
                <a:blip r:embed="rId6"/>
                <a:stretch>
                  <a:fillRect l="-1854" t="-3793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 47">
            <a:extLst>
              <a:ext uri="{FF2B5EF4-FFF2-40B4-BE49-F238E27FC236}">
                <a16:creationId xmlns="" xmlns:a16="http://schemas.microsoft.com/office/drawing/2014/main" id="{6ACB5B1B-48B8-40C6-8225-17431559E32B}"/>
              </a:ext>
            </a:extLst>
          </p:cNvPr>
          <p:cNvSpPr/>
          <p:nvPr/>
        </p:nvSpPr>
        <p:spPr>
          <a:xfrm>
            <a:off x="6584877" y="2119728"/>
            <a:ext cx="451560" cy="63526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71E8D713-4097-459F-9E1C-6B5F624E38EE}"/>
              </a:ext>
            </a:extLst>
          </p:cNvPr>
          <p:cNvSpPr txBox="1">
            <a:spLocks/>
          </p:cNvSpPr>
          <p:nvPr/>
        </p:nvSpPr>
        <p:spPr>
          <a:xfrm>
            <a:off x="6081753" y="3037245"/>
            <a:ext cx="5990235" cy="3520983"/>
          </a:xfrm>
          <a:prstGeom prst="rect">
            <a:avLst/>
          </a:prstGeom>
          <a:solidFill>
            <a:srgbClr val="CCFFFF"/>
          </a:solidFill>
          <a:ln>
            <a:solidFill>
              <a:srgbClr val="0000CC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>
                <a:solidFill>
                  <a:srgbClr val="0000CC"/>
                </a:solidFill>
                <a:sym typeface="Wingdings 2" panose="05020102010507070707" pitchFamily="18" charset="2"/>
              </a:rPr>
              <a:t></a:t>
            </a:r>
            <a:r>
              <a:rPr lang="en-US" b="1">
                <a:solidFill>
                  <a:srgbClr val="0000CC"/>
                </a:solidFill>
              </a:rPr>
              <a:t>Trắc nghiệm</a:t>
            </a:r>
          </a:p>
          <a:p>
            <a:pPr marL="514350" indent="-5143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2060"/>
                </a:solidFill>
                <a:latin typeface="Chu Van An" panose="02020603050405020304"/>
                <a:ea typeface="Times New Roman" panose="02020603050405020304" pitchFamily="18" charset="0"/>
              </a:rPr>
              <a:t>Casio</a:t>
            </a:r>
            <a:endParaRPr lang="en-US" dirty="0">
              <a:solidFill>
                <a:srgbClr val="002060"/>
              </a:solidFill>
              <a:latin typeface="Chu Van 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5671376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4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6" y="1730836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3" y="2046835"/>
            <a:ext cx="9144003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=""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="" xmlns:a16="http://schemas.microsoft.com/office/drawing/2014/main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4260" y="1027653"/>
                <a:ext cx="11951976" cy="188730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b="1" u="sng">
                    <a:solidFill>
                      <a:srgbClr val="0000CC"/>
                    </a:solidFill>
                  </a:rPr>
                  <a:t>Câu 4:</a:t>
                </a:r>
                <a:r>
                  <a:rPr lang="en-US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:r>
                  <a:rPr lang="fr-FR" dirty="0"/>
                  <a:t>Nghiệm </a:t>
                </a:r>
                <a:r>
                  <a:rPr lang="fr-FR" dirty="0" err="1"/>
                  <a:t>của</a:t>
                </a:r>
                <a:r>
                  <a:rPr lang="fr-FR" dirty="0"/>
                  <a:t> </a:t>
                </a:r>
                <a:r>
                  <a:rPr lang="fr-FR" dirty="0" err="1"/>
                  <a:t>phương</a:t>
                </a:r>
                <a:r>
                  <a:rPr lang="fr-FR" dirty="0"/>
                  <a:t> </a:t>
                </a:r>
                <a:r>
                  <a:rPr lang="fr-FR" dirty="0" err="1"/>
                  <a:t>trình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sub>
                        </m:sSub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x-none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x-none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r>
                  <a:rPr lang="fr-FR" dirty="0"/>
                  <a:t> </a:t>
                </a:r>
                <a:r>
                  <a:rPr lang="en-US" dirty="0"/>
                  <a:t>bằng</a:t>
                </a:r>
              </a:p>
              <a:p>
                <a:pPr marL="629920" indent="-629920">
                  <a:lnSpc>
                    <a:spcPct val="115000"/>
                  </a:lnSpc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en-US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	Ⓐ</a:t>
                </a:r>
                <a:r>
                  <a:rPr lang="en-US" b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3</m:t>
                    </m:r>
                  </m:oMath>
                </a14:m>
                <a:r>
                  <a:rPr lang="en-US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	</a:t>
                </a:r>
                <a:r>
                  <a:rPr lang="en-US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		</a:t>
                </a:r>
                <a:r>
                  <a:rPr lang="en-US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Ⓑ</a:t>
                </a:r>
                <a:r>
                  <a:rPr lang="en-US" b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</a:t>
                </a:r>
                <a:r>
                  <a:rPr lang="en-US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1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	</a:t>
                </a:r>
                <a:r>
                  <a:rPr lang="en-US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	</a:t>
                </a:r>
                <a:r>
                  <a:rPr lang="en-US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Ⓒ</a:t>
                </a:r>
                <a:r>
                  <a:rPr lang="en-US" b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2</m:t>
                    </m:r>
                  </m:oMath>
                </a14:m>
                <a:r>
                  <a:rPr lang="en-US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	</a:t>
                </a:r>
                <a:r>
                  <a:rPr lang="en-US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	</a:t>
                </a:r>
                <a:r>
                  <a:rPr lang="en-US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Ⓓ</a:t>
                </a:r>
                <a:r>
                  <a:rPr lang="en-US" b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8</m:t>
                    </m:r>
                  </m:oMath>
                </a14:m>
                <a:r>
                  <a:rPr lang="en-US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 </a:t>
                </a:r>
                <a:endParaRPr lang="en-US" dirty="0">
                  <a:solidFill>
                    <a:srgbClr val="0000CC"/>
                  </a:solidFill>
                  <a:latin typeface="Chu Van An" panose="02020603050405020304"/>
                </a:endParaRPr>
              </a:p>
              <a:p>
                <a:r>
                  <a:rPr lang="vi-VN"/>
                  <a:t> </a:t>
                </a: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60" y="1027653"/>
                <a:ext cx="11951976" cy="1887307"/>
              </a:xfrm>
              <a:prstGeom prst="rect">
                <a:avLst/>
              </a:prstGeom>
              <a:blipFill>
                <a:blip r:embed="rId5"/>
                <a:stretch>
                  <a:fillRect l="-1223" t="-6431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="" xmlns:a16="http://schemas.microsoft.com/office/drawing/2014/main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012" y="3037242"/>
                <a:ext cx="5908352" cy="3520983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</a:t>
                </a:r>
                <a:r>
                  <a:rPr lang="en-US" b="1">
                    <a:solidFill>
                      <a:srgbClr val="0000CC"/>
                    </a:solidFill>
                  </a:rPr>
                  <a:t>Lời giải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/>
                  <a:t>Điều </a:t>
                </a:r>
                <a:r>
                  <a:rPr lang="en-US" dirty="0" err="1"/>
                  <a:t>kiện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sub>
                        </m:sSub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+2)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+6)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+6)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+6⇔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 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  <a:endParaRPr lang="vi-VN" dirty="0"/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2" y="3037242"/>
                <a:ext cx="5908352" cy="3520983"/>
              </a:xfrm>
              <a:prstGeom prst="rect">
                <a:avLst/>
              </a:prstGeom>
              <a:blipFill>
                <a:blip r:embed="rId6"/>
                <a:stretch>
                  <a:fillRect l="-1854" t="-3793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 47">
            <a:extLst>
              <a:ext uri="{FF2B5EF4-FFF2-40B4-BE49-F238E27FC236}">
                <a16:creationId xmlns="" xmlns:a16="http://schemas.microsoft.com/office/drawing/2014/main" id="{6ACB5B1B-48B8-40C6-8225-17431559E32B}"/>
              </a:ext>
            </a:extLst>
          </p:cNvPr>
          <p:cNvSpPr/>
          <p:nvPr/>
        </p:nvSpPr>
        <p:spPr>
          <a:xfrm>
            <a:off x="6644790" y="2064815"/>
            <a:ext cx="451560" cy="63526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71E8D713-4097-459F-9E1C-6B5F624E38EE}"/>
              </a:ext>
            </a:extLst>
          </p:cNvPr>
          <p:cNvSpPr txBox="1">
            <a:spLocks/>
          </p:cNvSpPr>
          <p:nvPr/>
        </p:nvSpPr>
        <p:spPr>
          <a:xfrm>
            <a:off x="6081753" y="3037245"/>
            <a:ext cx="5990235" cy="3520983"/>
          </a:xfrm>
          <a:prstGeom prst="rect">
            <a:avLst/>
          </a:prstGeom>
          <a:solidFill>
            <a:srgbClr val="CCFFFF"/>
          </a:solidFill>
          <a:ln>
            <a:solidFill>
              <a:srgbClr val="0000CC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>
                <a:solidFill>
                  <a:srgbClr val="0000CC"/>
                </a:solidFill>
                <a:sym typeface="Wingdings 2" panose="05020102010507070707" pitchFamily="18" charset="2"/>
              </a:rPr>
              <a:t></a:t>
            </a:r>
            <a:r>
              <a:rPr lang="en-US" b="1">
                <a:solidFill>
                  <a:srgbClr val="0000CC"/>
                </a:solidFill>
              </a:rPr>
              <a:t>Trắc nghiệm</a:t>
            </a:r>
          </a:p>
          <a:p>
            <a:pPr marL="514350" indent="-5143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2060"/>
                </a:solidFill>
                <a:latin typeface="Chu Van An" panose="02020603050405020304"/>
                <a:ea typeface="Times New Roman" panose="02020603050405020304" pitchFamily="18" charset="0"/>
              </a:rPr>
              <a:t>Casio</a:t>
            </a:r>
            <a:endParaRPr lang="en-US" dirty="0">
              <a:solidFill>
                <a:srgbClr val="002060"/>
              </a:solidFill>
              <a:latin typeface="Chu Van 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1970599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4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6" y="1730836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3" y="2046835"/>
            <a:ext cx="9144003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=""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="" xmlns:a16="http://schemas.microsoft.com/office/drawing/2014/main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4260" y="1027654"/>
                <a:ext cx="11951976" cy="164876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b="1" u="sng">
                    <a:solidFill>
                      <a:srgbClr val="0000CC"/>
                    </a:solidFill>
                  </a:rPr>
                  <a:t>Câu 5:</a:t>
                </a:r>
                <a:r>
                  <a:rPr lang="en-US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:r>
                  <a:rPr lang="en-US" dirty="0"/>
                  <a:t>Tích </a:t>
                </a:r>
                <a:r>
                  <a:rPr lang="en-US" dirty="0" err="1"/>
                  <a:t>tất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endParaRPr lang="en-US" dirty="0"/>
              </a:p>
              <a:p>
                <a:pPr marL="629920" indent="-629920">
                  <a:lnSpc>
                    <a:spcPct val="115000"/>
                  </a:lnSpc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en-US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	Ⓐ</a:t>
                </a:r>
                <a:r>
                  <a:rPr lang="en-US" b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</m:t>
                    </m:r>
                  </m:oMath>
                </a14:m>
                <a:r>
                  <a:rPr lang="en-US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	</a:t>
                </a:r>
                <a:r>
                  <a:rPr lang="en-US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		</a:t>
                </a:r>
                <a:r>
                  <a:rPr lang="en-US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Ⓑ</a:t>
                </a:r>
                <a:r>
                  <a:rPr lang="en-US" b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</a:t>
                </a:r>
                <a:r>
                  <a:rPr lang="en-US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	</a:t>
                </a:r>
                <a:r>
                  <a:rPr lang="en-US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	</a:t>
                </a:r>
                <a:r>
                  <a:rPr lang="en-US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Ⓒ</a:t>
                </a:r>
                <a:r>
                  <a:rPr lang="en-US" b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	</a:t>
                </a:r>
                <a:r>
                  <a:rPr lang="en-US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	</a:t>
                </a:r>
                <a:r>
                  <a:rPr lang="en-US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Ⓓ</a:t>
                </a:r>
                <a:r>
                  <a:rPr lang="en-US" b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</m:oMath>
                </a14:m>
                <a:r>
                  <a:rPr lang="en-US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 </a:t>
                </a:r>
                <a:endParaRPr lang="en-US" dirty="0">
                  <a:solidFill>
                    <a:srgbClr val="0000CC"/>
                  </a:solidFill>
                  <a:latin typeface="Chu Van An" panose="02020603050405020304"/>
                </a:endParaRPr>
              </a:p>
              <a:p>
                <a:r>
                  <a:rPr lang="vi-VN"/>
                  <a:t> </a:t>
                </a: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60" y="1027654"/>
                <a:ext cx="11951976" cy="1648768"/>
              </a:xfrm>
              <a:prstGeom prst="rect">
                <a:avLst/>
              </a:prstGeom>
              <a:blipFill>
                <a:blip r:embed="rId5"/>
                <a:stretch>
                  <a:fillRect l="-1223" t="-7721" b="-16176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="" xmlns:a16="http://schemas.microsoft.com/office/drawing/2014/main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011" y="2715492"/>
                <a:ext cx="7583552" cy="3842734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</a:t>
                </a:r>
                <a:r>
                  <a:rPr lang="en-US" b="1">
                    <a:solidFill>
                      <a:srgbClr val="0000CC"/>
                    </a:solidFill>
                  </a:rPr>
                  <a:t>Lời giải: </a:t>
                </a:r>
                <a:r>
                  <a:rPr lang="en-US"/>
                  <a:t>Điều </a:t>
                </a:r>
                <a:r>
                  <a:rPr lang="en-US" dirty="0" err="1"/>
                  <a:t>kiện</a:t>
                </a:r>
                <a:r>
                  <a:rPr lang="en-US" dirty="0"/>
                  <a:t> 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 err="1"/>
                  <a:t>Đặt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.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pt</a:t>
                </a:r>
                <a:r>
                  <a:rPr lang="en-US" dirty="0"/>
                  <a:t> </a:t>
                </a:r>
                <a:r>
                  <a:rPr lang="en-US" dirty="0" err="1"/>
                  <a:t>trở</a:t>
                </a:r>
                <a:r>
                  <a:rPr lang="en-US" dirty="0"/>
                  <a:t> </a:t>
                </a:r>
                <a:r>
                  <a:rPr lang="en-US" dirty="0" err="1"/>
                  <a:t>thành</a:t>
                </a:r>
                <a:r>
                  <a:rPr lang="en-US" dirty="0"/>
                  <a:t> :</a:t>
                </a:r>
                <a:r>
                  <a:rPr lang="en-US" b="1" dirty="0"/>
                  <a:t> </a:t>
                </a: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eqArr>
                      </m:e>
                    </m:d>
                  </m:oMath>
                </a14:m>
                <a:endParaRPr lang="en-US" i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/>
                              <m:t>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ậ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/>
                              <m:t>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ậ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b="1" dirty="0"/>
                  <a:t> </a:t>
                </a:r>
                <a:endParaRPr lang="vi-VN" dirty="0"/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1" y="2715492"/>
                <a:ext cx="7583552" cy="3842734"/>
              </a:xfrm>
              <a:prstGeom prst="rect">
                <a:avLst/>
              </a:prstGeom>
              <a:blipFill>
                <a:blip r:embed="rId6"/>
                <a:stretch>
                  <a:fillRect l="-1284" t="-3791" b="-1422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 47">
            <a:extLst>
              <a:ext uri="{FF2B5EF4-FFF2-40B4-BE49-F238E27FC236}">
                <a16:creationId xmlns="" xmlns:a16="http://schemas.microsoft.com/office/drawing/2014/main" id="{6ACB5B1B-48B8-40C6-8225-17431559E32B}"/>
              </a:ext>
            </a:extLst>
          </p:cNvPr>
          <p:cNvSpPr/>
          <p:nvPr/>
        </p:nvSpPr>
        <p:spPr>
          <a:xfrm>
            <a:off x="873684" y="2092246"/>
            <a:ext cx="451560" cy="63526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71E8D713-4097-459F-9E1C-6B5F624E38EE}"/>
              </a:ext>
            </a:extLst>
          </p:cNvPr>
          <p:cNvSpPr txBox="1">
            <a:spLocks/>
          </p:cNvSpPr>
          <p:nvPr/>
        </p:nvSpPr>
        <p:spPr>
          <a:xfrm>
            <a:off x="7771200" y="2715495"/>
            <a:ext cx="4300788" cy="3842734"/>
          </a:xfrm>
          <a:prstGeom prst="rect">
            <a:avLst/>
          </a:prstGeom>
          <a:solidFill>
            <a:srgbClr val="CCFFFF"/>
          </a:solidFill>
          <a:ln>
            <a:solidFill>
              <a:srgbClr val="0000CC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>
                <a:solidFill>
                  <a:srgbClr val="0000CC"/>
                </a:solidFill>
                <a:sym typeface="Wingdings 2" panose="05020102010507070707" pitchFamily="18" charset="2"/>
              </a:rPr>
              <a:t></a:t>
            </a:r>
            <a:r>
              <a:rPr lang="en-US" b="1">
                <a:solidFill>
                  <a:srgbClr val="0000CC"/>
                </a:solidFill>
              </a:rPr>
              <a:t>Trắc nghiệm</a:t>
            </a:r>
          </a:p>
          <a:p>
            <a:pPr marL="514350" indent="-5143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2060"/>
                </a:solidFill>
                <a:latin typeface="Chu Van An" panose="02020603050405020304"/>
                <a:ea typeface="Times New Roman" panose="02020603050405020304" pitchFamily="18" charset="0"/>
              </a:rPr>
              <a:t>Casio</a:t>
            </a:r>
            <a:endParaRPr lang="en-US" dirty="0">
              <a:solidFill>
                <a:srgbClr val="002060"/>
              </a:solidFill>
              <a:latin typeface="Chu Van 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9036742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4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0C84E253-DD8C-4DCB-B10A-1227241E0B4D}"/>
              </a:ext>
            </a:extLst>
          </p:cNvPr>
          <p:cNvGrpSpPr/>
          <p:nvPr/>
        </p:nvGrpSpPr>
        <p:grpSpPr>
          <a:xfrm>
            <a:off x="3159230" y="128037"/>
            <a:ext cx="5972035" cy="5168415"/>
            <a:chOff x="2043534" y="1706989"/>
            <a:chExt cx="5972035" cy="5168415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="" xmlns:a16="http://schemas.microsoft.com/office/drawing/2014/main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="" xmlns:a16="http://schemas.microsoft.com/office/drawing/2014/main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0374" y="1736698"/>
                <a:ext cx="59503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="" xmlns:a16="http://schemas.microsoft.com/office/drawing/2014/main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=""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3756" y="1042480"/>
                <a:ext cx="11504488" cy="1257788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11125" marR="0" indent="-55563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>
                    <a:solidFill>
                      <a:srgbClr val="FF0000"/>
                    </a:solidFill>
                    <a:ea typeface="Yu Gothic" panose="020B0400000000000000" pitchFamily="34" charset="-128"/>
                  </a:rPr>
                  <a:t>➊</a:t>
                </a:r>
                <a:r>
                  <a:rPr lang="en-US" b="1">
                    <a:ea typeface="Yu Gothic" panose="020B0400000000000000" pitchFamily="34" charset="-128"/>
                  </a:rPr>
                  <a:t>. </a:t>
                </a:r>
                <a:r>
                  <a:rPr lang="en-US" b="1" i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Phương trình mũ cơ bản:</a:t>
                </a:r>
                <a:endParaRPr lang="en-US" b="1" i="1" dirty="0">
                  <a:solidFill>
                    <a:srgbClr val="0000CC"/>
                  </a:solidFill>
                  <a:ea typeface="Calibri" panose="020F0502020204030204" pitchFamily="34" charset="0"/>
                </a:endParaRPr>
              </a:p>
              <a:p>
                <a:pPr marL="914400" indent="-57150">
                  <a:lnSpc>
                    <a:spcPct val="107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/>
                  <a:t>Phương trình mũ cơ bản có dạng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   </m:t>
                    </m:r>
                    <m:d>
                      <m:dPr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&gt;</m:t>
                        </m:r>
                        <m:r>
                          <a:rPr lang="en-US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  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≠</m:t>
                        </m:r>
                        <m:r>
                          <a:rPr lang="en-US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>
                        <a:latin typeface="Cambria Math"/>
                      </a:rPr>
                      <m:t>.</m:t>
                    </m:r>
                  </m:oMath>
                </a14:m>
                <a:endParaRPr lang="en-US"/>
              </a:p>
              <a:p>
                <a:pPr marL="914400" indent="-57150">
                  <a:lnSpc>
                    <a:spcPct val="107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vi-VN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56" y="1042480"/>
                <a:ext cx="11504488" cy="1257788"/>
              </a:xfrm>
              <a:prstGeom prst="rect">
                <a:avLst/>
              </a:prstGeom>
              <a:blipFill>
                <a:blip r:embed="rId4"/>
                <a:stretch>
                  <a:fillRect l="-794" t="-6250" b="-2885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exagon 26">
            <a:extLst>
              <a:ext uri="{FF2B5EF4-FFF2-40B4-BE49-F238E27FC236}">
                <a16:creationId xmlns="" xmlns:a16="http://schemas.microsoft.com/office/drawing/2014/main" id="{AB04DE66-5D36-41C8-A33A-BA8DFFAE82BD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0070C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FFFF99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="" xmlns:a16="http://schemas.microsoft.com/office/drawing/2014/main" id="{B0BC07E8-A438-492D-A11C-EFF4CC5671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2833770"/>
                  </p:ext>
                </p:extLst>
              </p:nvPr>
            </p:nvGraphicFramePr>
            <p:xfrm>
              <a:off x="1521773" y="2387759"/>
              <a:ext cx="8855282" cy="4140820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2108157">
                      <a:extLst>
                        <a:ext uri="{9D8B030D-6E8A-4147-A177-3AD203B41FA5}">
                          <a16:colId xmlns="" xmlns:a16="http://schemas.microsoft.com/office/drawing/2014/main" val="1374393813"/>
                        </a:ext>
                      </a:extLst>
                    </a:gridCol>
                    <a:gridCol w="6747125">
                      <a:extLst>
                        <a:ext uri="{9D8B030D-6E8A-4147-A177-3AD203B41FA5}">
                          <a16:colId xmlns="" xmlns:a16="http://schemas.microsoft.com/office/drawing/2014/main" val="3816296798"/>
                        </a:ext>
                      </a:extLst>
                    </a:gridCol>
                  </a:tblGrid>
                  <a:tr h="1038926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232410" algn="l"/>
                              <a:tab pos="461010" algn="l"/>
                              <a:tab pos="685800" algn="l"/>
                            </a:tabLst>
                          </a:pPr>
                          <a:r>
                            <a:rPr lang="en-US" sz="3400">
                              <a:effectLst/>
                              <a:latin typeface="Chu Van An" panose="02020603050405020304" pitchFamily="18" charset="0"/>
                              <a:cs typeface="Chu Van An" panose="02020603050405020304" pitchFamily="18" charset="0"/>
                            </a:rPr>
                            <a:t>Phương trình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vi-VN" sz="3400" i="1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400">
                                      <a:effectLst/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3400"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3400">
                                  <a:effectLst/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3400">
                                  <a:effectLst/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3400">
                                  <a:effectLst/>
                                  <a:latin typeface="Cambria Math"/>
                                </a:rPr>
                                <m:t>   </m:t>
                              </m:r>
                              <m:d>
                                <m:dPr>
                                  <m:ctrlPr>
                                    <a:rPr lang="vi-VN" sz="3400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400">
                                      <a:effectLst/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sz="3400">
                                      <a:effectLst/>
                                      <a:latin typeface="Cambria Math"/>
                                    </a:rPr>
                                    <m:t>&gt;0 ,  </m:t>
                                  </m:r>
                                  <m:r>
                                    <a:rPr lang="en-US" sz="3400">
                                      <a:effectLst/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sz="3400">
                                      <a:effectLst/>
                                      <a:latin typeface="Cambria Math"/>
                                    </a:rPr>
                                    <m:t>≠1</m:t>
                                  </m:r>
                                </m:e>
                              </m:d>
                            </m:oMath>
                          </a14:m>
                          <a:endParaRPr lang="vi-VN" sz="3400"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3709941079"/>
                      </a:ext>
                    </a:extLst>
                  </a:tr>
                  <a:tr h="15509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232410" algn="l"/>
                              <a:tab pos="461010" algn="l"/>
                              <a:tab pos="6858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400">
                                    <a:effectLst/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US" sz="3400">
                                    <a:effectLst/>
                                    <a:latin typeface="Cambria Math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vi-VN" sz="3400"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232410" algn="l"/>
                              <a:tab pos="461010" algn="l"/>
                              <a:tab pos="685800" algn="l"/>
                            </a:tabLst>
                          </a:pPr>
                          <a:r>
                            <a:rPr lang="en-US" sz="3400">
                              <a:solidFill>
                                <a:srgbClr val="0000CC"/>
                              </a:solidFill>
                              <a:effectLst/>
                              <a:latin typeface="Chu Van An" panose="02020603050405020304" pitchFamily="18" charset="0"/>
                              <a:cs typeface="Chu Van An" panose="02020603050405020304" pitchFamily="18" charset="0"/>
                            </a:rPr>
                            <a:t>có nghiệm duy nhất </a:t>
                          </a:r>
                          <a14:m>
                            <m:oMath xmlns:m="http://schemas.openxmlformats.org/officeDocument/2006/math">
                              <m:r>
                                <a:rPr lang="en-US" sz="3400" smtClean="0">
                                  <a:solidFill>
                                    <a:srgbClr val="0000CC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400" smtClean="0">
                                  <a:solidFill>
                                    <a:srgbClr val="0000CC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3400" smtClean="0">
                                  <a:solidFill>
                                    <a:srgbClr val="0000CC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lo</m:t>
                              </m:r>
                              <m:sSub>
                                <m:sSubPr>
                                  <m:ctrlPr>
                                    <a:rPr lang="vi-VN" sz="34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400" smtClean="0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g</m:t>
                                  </m:r>
                                </m:e>
                                <m:sub>
                                  <m:r>
                                    <a:rPr lang="en-US" sz="3400" smtClean="0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3400" smtClean="0">
                                  <a:solidFill>
                                    <a:srgbClr val="0000CC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vi-VN" sz="3400">
                            <a:solidFill>
                              <a:srgbClr val="0000CC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2607402473"/>
                      </a:ext>
                    </a:extLst>
                  </a:tr>
                  <a:tr h="15509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232410" algn="l"/>
                              <a:tab pos="461010" algn="l"/>
                              <a:tab pos="6858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400">
                                    <a:effectLst/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US" sz="3400">
                                    <a:effectLst/>
                                    <a:latin typeface="Cambria Math"/>
                                  </a:rPr>
                                  <m:t>≤0</m:t>
                                </m:r>
                              </m:oMath>
                            </m:oMathPara>
                          </a14:m>
                          <a:endParaRPr lang="vi-VN" sz="3400"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232410" algn="l"/>
                              <a:tab pos="461010" algn="l"/>
                              <a:tab pos="685800" algn="l"/>
                            </a:tabLst>
                          </a:pPr>
                          <a:r>
                            <a:rPr lang="en-US" sz="3400">
                              <a:solidFill>
                                <a:srgbClr val="0000CC"/>
                              </a:solidFill>
                              <a:effectLst/>
                              <a:latin typeface="Chu Van An" panose="02020603050405020304" pitchFamily="18" charset="0"/>
                              <a:cs typeface="Chu Van An" panose="02020603050405020304" pitchFamily="18" charset="0"/>
                            </a:rPr>
                            <a:t>vô nghiệm</a:t>
                          </a:r>
                          <a:endParaRPr lang="vi-VN" sz="3400">
                            <a:solidFill>
                              <a:srgbClr val="0000CC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25523240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0BC07E8-A438-492D-A11C-EFF4CC5671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2833770"/>
                  </p:ext>
                </p:extLst>
              </p:nvPr>
            </p:nvGraphicFramePr>
            <p:xfrm>
              <a:off x="1521773" y="2387759"/>
              <a:ext cx="8855282" cy="4140820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2108157">
                      <a:extLst>
                        <a:ext uri="{9D8B030D-6E8A-4147-A177-3AD203B41FA5}">
                          <a16:colId xmlns:a16="http://schemas.microsoft.com/office/drawing/2014/main" val="1374393813"/>
                        </a:ext>
                      </a:extLst>
                    </a:gridCol>
                    <a:gridCol w="6747125">
                      <a:extLst>
                        <a:ext uri="{9D8B030D-6E8A-4147-A177-3AD203B41FA5}">
                          <a16:colId xmlns:a16="http://schemas.microsoft.com/office/drawing/2014/main" val="3816296798"/>
                        </a:ext>
                      </a:extLst>
                    </a:gridCol>
                  </a:tblGrid>
                  <a:tr h="1038926">
                    <a:tc grid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69" t="-585" r="-275" b="-2994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9941079"/>
                      </a:ext>
                    </a:extLst>
                  </a:tr>
                  <a:tr h="1550947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289" t="-67717" r="-321387" b="-1015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31318" t="-67717" r="-361" b="-1015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7402473"/>
                      </a:ext>
                    </a:extLst>
                  </a:tr>
                  <a:tr h="1550947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289" t="-167059" r="-321387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232410" algn="l"/>
                              <a:tab pos="461010" algn="l"/>
                              <a:tab pos="685800" algn="l"/>
                            </a:tabLst>
                          </a:pPr>
                          <a:r>
                            <a:rPr lang="en-US" sz="3400">
                              <a:solidFill>
                                <a:srgbClr val="0000CC"/>
                              </a:solidFill>
                              <a:effectLst/>
                              <a:latin typeface="Chu Van An" panose="02020603050405020304" pitchFamily="18" charset="0"/>
                              <a:cs typeface="Chu Van An" panose="02020603050405020304" pitchFamily="18" charset="0"/>
                            </a:rPr>
                            <a:t>vô nghiệm</a:t>
                          </a:r>
                          <a:endParaRPr lang="vi-VN" sz="3400">
                            <a:solidFill>
                              <a:srgbClr val="0000CC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55232404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977851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6" y="1730836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3" y="2046835"/>
            <a:ext cx="9144003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=""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="" xmlns:a16="http://schemas.microsoft.com/office/drawing/2014/main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4260" y="1027654"/>
                <a:ext cx="11951976" cy="164876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b="1" u="sng">
                    <a:solidFill>
                      <a:srgbClr val="0000CC"/>
                    </a:solidFill>
                  </a:rPr>
                  <a:t>Câu 6:</a:t>
                </a:r>
                <a:r>
                  <a:rPr lang="en-US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:r>
                  <a:rPr lang="en-US" dirty="0"/>
                  <a:t>Phương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?</a:t>
                </a:r>
              </a:p>
              <a:p>
                <a:pPr marL="629920" indent="-629920">
                  <a:lnSpc>
                    <a:spcPct val="115000"/>
                  </a:lnSpc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en-US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	Ⓐ</a:t>
                </a:r>
                <a:r>
                  <a:rPr lang="en-US" b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81</m:t>
                    </m:r>
                  </m:oMath>
                </a14:m>
                <a:r>
                  <a:rPr lang="en-US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	</a:t>
                </a:r>
                <a:r>
                  <a:rPr lang="en-US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		</a:t>
                </a:r>
                <a:r>
                  <a:rPr lang="en-US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Ⓑ</a:t>
                </a:r>
                <a:r>
                  <a:rPr lang="en-US" b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</a:t>
                </a:r>
                <a:r>
                  <a:rPr lang="en-US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1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	</a:t>
                </a:r>
                <a:r>
                  <a:rPr lang="en-US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	</a:t>
                </a:r>
                <a:r>
                  <a:rPr lang="en-US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Ⓒ</a:t>
                </a:r>
                <a:r>
                  <a:rPr lang="en-US" b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2</m:t>
                    </m:r>
                  </m:oMath>
                </a14:m>
                <a:r>
                  <a:rPr lang="en-US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43.	</a:t>
                </a:r>
                <a:r>
                  <a:rPr lang="en-US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	</a:t>
                </a:r>
                <a:r>
                  <a:rPr lang="en-US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Ⓓ</a:t>
                </a:r>
                <a:r>
                  <a:rPr lang="en-US" b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249</m:t>
                    </m:r>
                  </m:oMath>
                </a14:m>
                <a:r>
                  <a:rPr lang="en-US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 </a:t>
                </a:r>
                <a:endParaRPr lang="en-US" dirty="0">
                  <a:solidFill>
                    <a:srgbClr val="0000CC"/>
                  </a:solidFill>
                  <a:latin typeface="Chu Van An" panose="02020603050405020304"/>
                </a:endParaRPr>
              </a:p>
              <a:p>
                <a:r>
                  <a:rPr lang="vi-VN"/>
                  <a:t> </a:t>
                </a: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60" y="1027654"/>
                <a:ext cx="11951976" cy="1648768"/>
              </a:xfrm>
              <a:prstGeom prst="rect">
                <a:avLst/>
              </a:prstGeom>
              <a:blipFill>
                <a:blip r:embed="rId5"/>
                <a:stretch>
                  <a:fillRect l="-1223" t="-4044" b="-48897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="" xmlns:a16="http://schemas.microsoft.com/office/drawing/2014/main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012" y="2715492"/>
                <a:ext cx="7651188" cy="3842734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</a:t>
                </a:r>
                <a:r>
                  <a:rPr lang="en-US" b="1">
                    <a:solidFill>
                      <a:srgbClr val="0000CC"/>
                    </a:solidFill>
                  </a:rPr>
                  <a:t>Lời giải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/>
                  <a:t>Điều </a:t>
                </a:r>
                <a:r>
                  <a:rPr lang="en-US" dirty="0" err="1"/>
                  <a:t>kiện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≥1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 PT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⇔3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−1−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−3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+2=0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𝑙𝑜𝑔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𝑙𝑜𝑔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=4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=3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=3.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=243</m:t>
                    </m:r>
                  </m:oMath>
                </a14:m>
                <a:r>
                  <a:rPr lang="en-US" dirty="0"/>
                  <a:t>.</a:t>
                </a:r>
                <a:endParaRPr lang="vi-VN" dirty="0"/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2" y="2715492"/>
                <a:ext cx="7651188" cy="3842734"/>
              </a:xfrm>
              <a:prstGeom prst="rect">
                <a:avLst/>
              </a:prstGeom>
              <a:blipFill>
                <a:blip r:embed="rId6"/>
                <a:stretch>
                  <a:fillRect l="-1273" t="-3791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 47">
            <a:extLst>
              <a:ext uri="{FF2B5EF4-FFF2-40B4-BE49-F238E27FC236}">
                <a16:creationId xmlns="" xmlns:a16="http://schemas.microsoft.com/office/drawing/2014/main" id="{6ACB5B1B-48B8-40C6-8225-17431559E32B}"/>
              </a:ext>
            </a:extLst>
          </p:cNvPr>
          <p:cNvSpPr/>
          <p:nvPr/>
        </p:nvSpPr>
        <p:spPr>
          <a:xfrm>
            <a:off x="7658258" y="2022127"/>
            <a:ext cx="451560" cy="63526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71E8D713-4097-459F-9E1C-6B5F624E38EE}"/>
              </a:ext>
            </a:extLst>
          </p:cNvPr>
          <p:cNvSpPr txBox="1">
            <a:spLocks/>
          </p:cNvSpPr>
          <p:nvPr/>
        </p:nvSpPr>
        <p:spPr>
          <a:xfrm>
            <a:off x="7838836" y="2715495"/>
            <a:ext cx="4233151" cy="3842734"/>
          </a:xfrm>
          <a:prstGeom prst="rect">
            <a:avLst/>
          </a:prstGeom>
          <a:solidFill>
            <a:srgbClr val="CCFFFF"/>
          </a:solidFill>
          <a:ln>
            <a:solidFill>
              <a:srgbClr val="0000CC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>
                <a:solidFill>
                  <a:srgbClr val="0000CC"/>
                </a:solidFill>
                <a:sym typeface="Wingdings 2" panose="05020102010507070707" pitchFamily="18" charset="2"/>
              </a:rPr>
              <a:t></a:t>
            </a:r>
            <a:r>
              <a:rPr lang="en-US" b="1">
                <a:solidFill>
                  <a:srgbClr val="0000CC"/>
                </a:solidFill>
              </a:rPr>
              <a:t>Trắc nghiệm</a:t>
            </a:r>
          </a:p>
          <a:p>
            <a:pPr marL="514350" indent="-5143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2060"/>
                </a:solidFill>
                <a:latin typeface="Chu Van An" panose="02020603050405020304"/>
                <a:ea typeface="Times New Roman" panose="02020603050405020304" pitchFamily="18" charset="0"/>
              </a:rPr>
              <a:t>Casio</a:t>
            </a:r>
            <a:endParaRPr lang="en-US" dirty="0">
              <a:solidFill>
                <a:srgbClr val="002060"/>
              </a:solidFill>
              <a:latin typeface="Chu Van 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27859454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4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59230" y="128041"/>
            <a:ext cx="738457" cy="685801"/>
            <a:chOff x="2043534" y="1706989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43534" y="1706989"/>
              <a:ext cx="738457" cy="685800"/>
            </a:xfrm>
            <a:prstGeom prst="diamond">
              <a:avLst/>
            </a:prstGeom>
            <a:solidFill>
              <a:srgbClr val="0000CC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15245" y="1793218"/>
              <a:ext cx="595035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⓶</a:t>
              </a:r>
              <a:endParaRPr lang="en-US" altLang="vi-VN" sz="3200" b="1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sp>
        <p:nvSpPr>
          <p:cNvPr id="19" name="Hexagon 26">
            <a:extLst>
              <a:ext uri="{FF2B5EF4-FFF2-40B4-BE49-F238E27FC236}">
                <a16:creationId xmlns="" xmlns:a16="http://schemas.microsoft.com/office/drawing/2014/main" id="{D6C17B40-6E5F-4ADB-A3BE-07CDA82600F4}"/>
              </a:ext>
            </a:extLst>
          </p:cNvPr>
          <p:cNvSpPr/>
          <p:nvPr/>
        </p:nvSpPr>
        <p:spPr bwMode="auto">
          <a:xfrm>
            <a:off x="3897685" y="128038"/>
            <a:ext cx="5446567" cy="594351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FFFF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C00000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1F9ED2D-C56C-485E-BB13-F68F1FC6F4C6}"/>
              </a:ext>
            </a:extLst>
          </p:cNvPr>
          <p:cNvGrpSpPr/>
          <p:nvPr/>
        </p:nvGrpSpPr>
        <p:grpSpPr>
          <a:xfrm>
            <a:off x="148025" y="864371"/>
            <a:ext cx="11973484" cy="5865587"/>
            <a:chOff x="189272" y="1254219"/>
            <a:chExt cx="11973484" cy="4563206"/>
          </a:xfrm>
        </p:grpSpPr>
        <p:sp>
          <p:nvSpPr>
            <p:cNvPr id="18" name="Content Placeholder 2">
              <a:extLst>
                <a:ext uri="{FF2B5EF4-FFF2-40B4-BE49-F238E27FC236}">
                  <a16:creationId xmlns="" xmlns:a16="http://schemas.microsoft.com/office/drawing/2014/main" id="{5C607D02-F3EA-4874-B48F-93ED609CEE50}"/>
                </a:ext>
              </a:extLst>
            </p:cNvPr>
            <p:cNvSpPr txBox="1">
              <a:spLocks/>
            </p:cNvSpPr>
            <p:nvPr/>
          </p:nvSpPr>
          <p:spPr>
            <a:xfrm>
              <a:off x="189272" y="1485008"/>
              <a:ext cx="11973484" cy="433241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CC"/>
              </a:solidFill>
              <a:prstDash val="sysDash"/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rgbClr val="000066"/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>
                <a:sym typeface="Wingdings 2" panose="05020102010507070707" pitchFamily="18" charset="2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1C5BF100-4FBE-4CB4-B6E7-1F7B5CF0B112}"/>
                </a:ext>
              </a:extLst>
            </p:cNvPr>
            <p:cNvGrpSpPr/>
            <p:nvPr/>
          </p:nvGrpSpPr>
          <p:grpSpPr>
            <a:xfrm>
              <a:off x="259763" y="1254219"/>
              <a:ext cx="11419301" cy="483492"/>
              <a:chOff x="2660156" y="2236892"/>
              <a:chExt cx="11419301" cy="483492"/>
            </a:xfrm>
          </p:grpSpPr>
          <p:sp>
            <p:nvSpPr>
              <p:cNvPr id="14" name="Hexagon 26">
                <a:extLst>
                  <a:ext uri="{FF2B5EF4-FFF2-40B4-BE49-F238E27FC236}">
                    <a16:creationId xmlns="" xmlns:a16="http://schemas.microsoft.com/office/drawing/2014/main" id="{B3E21DF9-1EE7-48EE-81BF-7969A2791AC5}"/>
                  </a:ext>
                </a:extLst>
              </p:cNvPr>
              <p:cNvSpPr/>
              <p:nvPr/>
            </p:nvSpPr>
            <p:spPr bwMode="auto">
              <a:xfrm>
                <a:off x="2660156" y="2236892"/>
                <a:ext cx="3249079" cy="473084"/>
              </a:xfrm>
              <a:prstGeom prst="hexagon">
                <a:avLst>
                  <a:gd name="adj" fmla="val 31838"/>
                  <a:gd name="vf" fmla="val 11547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>
                  <a:defRPr/>
                </a:pPr>
                <a:r>
                  <a:rPr lang="en-US" sz="3733" b="1" kern="0">
                    <a:solidFill>
                      <a:srgbClr val="C00000"/>
                    </a:solidFill>
                    <a:effectLst>
                      <a:outerShdw blurRad="762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Chu Van An" panose="02020603050405020304" pitchFamily="18" charset="0"/>
                    <a:cs typeface="Chu Van An" panose="02020603050405020304" pitchFamily="18" charset="0"/>
                    <a:sym typeface="Wingdings 2" panose="05020102010507070707" pitchFamily="18" charset="2"/>
                  </a:rPr>
                  <a:t></a:t>
                </a:r>
                <a:r>
                  <a:rPr lang="en-US" sz="3733" b="1" kern="0">
                    <a:solidFill>
                      <a:srgbClr val="0000CC"/>
                    </a:solidFill>
                    <a:effectLst>
                      <a:outerShdw blurRad="762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Chu Van An" panose="02020603050405020304" pitchFamily="18" charset="0"/>
                    <a:cs typeface="Chu Van An" panose="02020603050405020304" pitchFamily="18" charset="0"/>
                    <a:sym typeface="Wingdings 2" panose="05020102010507070707" pitchFamily="18" charset="2"/>
                  </a:rPr>
                  <a:t>.</a:t>
                </a:r>
                <a:r>
                  <a:rPr lang="en-US" sz="3733" b="1" kern="0">
                    <a:solidFill>
                      <a:srgbClr val="0000CC"/>
                    </a:solidFill>
                    <a:effectLst>
                      <a:outerShdw blurRad="762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Cambria" panose="02040503050406030204" pitchFamily="18" charset="0"/>
                    <a:cs typeface="Chu Van An" panose="02020603050405020304" pitchFamily="18" charset="0"/>
                  </a:rPr>
                  <a:t>Dạng 3:</a:t>
                </a:r>
                <a:endParaRPr lang="en-US" sz="3733" b="1" kern="0" dirty="0">
                  <a:solidFill>
                    <a:srgbClr val="0000CC"/>
                  </a:solidFill>
                  <a:effectLst>
                    <a:outerShdw blurRad="762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5" name="Chevron 29">
                <a:extLst>
                  <a:ext uri="{FF2B5EF4-FFF2-40B4-BE49-F238E27FC236}">
                    <a16:creationId xmlns="" xmlns:a16="http://schemas.microsoft.com/office/drawing/2014/main" id="{99BFC4DC-7A33-4BEA-AAE9-33513B37C698}"/>
                  </a:ext>
                </a:extLst>
              </p:cNvPr>
              <p:cNvSpPr/>
              <p:nvPr/>
            </p:nvSpPr>
            <p:spPr bwMode="auto">
              <a:xfrm>
                <a:off x="5733421" y="2247301"/>
                <a:ext cx="8346036" cy="473083"/>
              </a:xfrm>
              <a:prstGeom prst="chevron">
                <a:avLst>
                  <a:gd name="adj" fmla="val 34040"/>
                </a:avLst>
              </a:prstGeom>
              <a:solidFill>
                <a:srgbClr val="0000CC"/>
              </a:soli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3733" b="1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cs typeface="Chu Van An" panose="02020603050405020304" pitchFamily="18" charset="0"/>
                  </a:rPr>
                  <a:t>Toán tham số m</a:t>
                </a:r>
                <a:endParaRPr lang="en-US" sz="3733" b="1" kern="0" dirty="0">
                  <a:solidFill>
                    <a:schemeClr val="bg1">
                      <a:lumMod val="95000"/>
                    </a:schemeClr>
                  </a:solidFill>
                  <a:effectLst>
                    <a:outerShdw blurRad="762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</p:grpSp>
      <p:sp>
        <p:nvSpPr>
          <p:cNvPr id="23" name="Content Placeholder 2">
            <a:extLst>
              <a:ext uri="{FF2B5EF4-FFF2-40B4-BE49-F238E27FC236}">
                <a16:creationId xmlns="" xmlns:a16="http://schemas.microsoft.com/office/drawing/2014/main" id="{2B2853A7-18F7-4ED0-A163-BA3E008E32F1}"/>
              </a:ext>
            </a:extLst>
          </p:cNvPr>
          <p:cNvSpPr txBox="1">
            <a:spLocks/>
          </p:cNvSpPr>
          <p:nvPr/>
        </p:nvSpPr>
        <p:spPr>
          <a:xfrm>
            <a:off x="148025" y="1755315"/>
            <a:ext cx="11895950" cy="467842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b="1">
                <a:solidFill>
                  <a:srgbClr val="FF0000"/>
                </a:solidFill>
                <a:ea typeface="Times New Roman" panose="02020603050405020304" pitchFamily="18" charset="0"/>
                <a:sym typeface="Wingdings 2" panose="05020102010507070707" pitchFamily="18" charset="2"/>
              </a:rPr>
              <a:t></a:t>
            </a:r>
            <a:r>
              <a:rPr lang="en-US" b="1" i="1">
                <a:solidFill>
                  <a:srgbClr val="0000CC"/>
                </a:solidFill>
                <a:ea typeface="Times New Roman" panose="02020603050405020304" pitchFamily="18" charset="0"/>
                <a:sym typeface="Wingdings 2" panose="05020102010507070707" pitchFamily="18" charset="2"/>
              </a:rPr>
              <a:t>.</a:t>
            </a:r>
            <a:r>
              <a:rPr lang="en-US" b="1" i="1">
                <a:solidFill>
                  <a:srgbClr val="0000CC"/>
                </a:solidFill>
                <a:ea typeface="Times New Roman" panose="02020603050405020304" pitchFamily="18" charset="0"/>
              </a:rPr>
              <a:t>Phương pháp:</a:t>
            </a:r>
          </a:p>
          <a:p>
            <a:pPr marL="858838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2060"/>
                </a:solidFill>
              </a:rPr>
              <a:t>Sử dụng các phương pháp giải phương trình mũ, logarit</a:t>
            </a:r>
          </a:p>
          <a:p>
            <a:pPr marL="858838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2060"/>
                </a:solidFill>
              </a:rPr>
              <a:t>Khai thác các điều kiện có nghiệm của phương trình</a:t>
            </a:r>
          </a:p>
          <a:p>
            <a:pPr marL="858838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2060"/>
                </a:solidFill>
              </a:rPr>
              <a:t>Dùng Viét</a:t>
            </a:r>
          </a:p>
          <a:p>
            <a:pPr marL="858838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2060"/>
                </a:solidFill>
              </a:rPr>
              <a:t>Ứng dụng tam thức bậc 2 </a:t>
            </a:r>
          </a:p>
          <a:p>
            <a:pPr marL="858838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2060"/>
                </a:solidFill>
              </a:rPr>
              <a:t>…</a:t>
            </a:r>
          </a:p>
          <a:p>
            <a:pPr marL="858838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solidFill>
                <a:srgbClr val="002060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vi-VN" dirty="0">
              <a:solidFill>
                <a:srgbClr val="002060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>
              <a:solidFill>
                <a:srgbClr val="002060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vi-V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3659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6" y="1730836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3" y="2046835"/>
            <a:ext cx="9144003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=""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="" xmlns:a16="http://schemas.microsoft.com/office/drawing/2014/main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012" y="1002048"/>
                <a:ext cx="11951976" cy="242695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6213"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vi-VN" b="1" u="sng">
                    <a:solidFill>
                      <a:srgbClr val="0000CC"/>
                    </a:solidFill>
                  </a:rPr>
                  <a:t>Câu 1:</a:t>
                </a:r>
                <a:r>
                  <a:rPr lang="en-US">
                    <a:ea typeface="Times New Roman" panose="02020603050405020304" pitchFamily="18" charset="0"/>
                  </a:rPr>
                  <a:t>Giả sử </a:t>
                </a:r>
                <a:r>
                  <a:rPr lang="en-US" dirty="0" err="1">
                    <a:ea typeface="Times New Roman" panose="02020603050405020304" pitchFamily="18" charset="0"/>
                  </a:rPr>
                  <a:t>phương</a:t>
                </a:r>
                <a:r>
                  <a:rPr lang="en-US" dirty="0"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a typeface="Times New Roman" panose="02020603050405020304" pitchFamily="18" charset="0"/>
                  </a:rPr>
                  <a:t>trình</a:t>
                </a:r>
                <a:r>
                  <a:rPr lang="en-US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fName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func>
                      <m:func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i="1">
                        <a:solidFill>
                          <a:srgbClr val="B24C6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B24C6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rgbClr val="B24C6E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ea typeface="Times New Roman" panose="02020603050405020304" pitchFamily="18" charset="0"/>
                  </a:rPr>
                  <a:t>có </a:t>
                </a:r>
                <a:r>
                  <a:rPr lang="en-US" dirty="0" err="1">
                    <a:ea typeface="Times New Roman" panose="02020603050405020304" pitchFamily="18" charset="0"/>
                  </a:rPr>
                  <a:t>hai</a:t>
                </a:r>
                <a:r>
                  <a:rPr lang="en-US" dirty="0"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a typeface="Times New Roman" panose="02020603050405020304" pitchFamily="18" charset="0"/>
                  </a:rPr>
                  <a:t>nghiệm</a:t>
                </a:r>
                <a:r>
                  <a:rPr lang="en-US" dirty="0"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a typeface="Times New Roman" panose="02020603050405020304" pitchFamily="18" charset="0"/>
                  </a:rPr>
                  <a:t>thực</a:t>
                </a:r>
                <a:r>
                  <a:rPr lang="en-US" dirty="0"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a typeface="Times New Roman" panose="02020603050405020304" pitchFamily="18" charset="0"/>
                  </a:rPr>
                  <a:t>phân</a:t>
                </a:r>
                <a:r>
                  <a:rPr lang="en-US" dirty="0"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a typeface="Times New Roman" panose="02020603050405020304" pitchFamily="18" charset="0"/>
                  </a:rPr>
                  <a:t>biệt</a:t>
                </a:r>
                <a:r>
                  <a:rPr lang="en-US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a typeface="Times New Roman" panose="02020603050405020304" pitchFamily="18" charset="0"/>
                  </a:rPr>
                  <a:t>thỏa</a:t>
                </a:r>
                <a:r>
                  <a:rPr lang="en-US" dirty="0"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a typeface="Times New Roman" panose="02020603050405020304" pitchFamily="18" charset="0"/>
                  </a:rPr>
                  <a:t>mãn</a:t>
                </a:r>
                <a:r>
                  <a:rPr lang="en-US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en-US" dirty="0">
                    <a:ea typeface="Times New Roman" panose="02020603050405020304" pitchFamily="18" charset="0"/>
                  </a:rPr>
                  <a:t>. Giá trị </a:t>
                </a:r>
                <a:r>
                  <a:rPr lang="en-US" dirty="0" err="1">
                    <a:ea typeface="Times New Roman" panose="02020603050405020304" pitchFamily="18" charset="0"/>
                  </a:rPr>
                  <a:t>của</a:t>
                </a:r>
                <a:r>
                  <a:rPr lang="en-US" dirty="0"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a typeface="Times New Roman" panose="02020603050405020304" pitchFamily="18" charset="0"/>
                  </a:rPr>
                  <a:t>biểu</a:t>
                </a:r>
                <a:r>
                  <a:rPr lang="en-US" dirty="0"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a typeface="Times New Roman" panose="02020603050405020304" pitchFamily="18" charset="0"/>
                  </a:rPr>
                  <a:t>thức</a:t>
                </a:r>
                <a:r>
                  <a:rPr lang="en-US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ea typeface="Times New Roman" panose="02020603050405020304" pitchFamily="18" charset="0"/>
                  </a:rPr>
                  <a:t> là</a:t>
                </a:r>
              </a:p>
              <a:p>
                <a:r>
                  <a:rPr lang="en-US" b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	Ⓐ</a:t>
                </a:r>
                <a:r>
                  <a:rPr lang="en-US" b="1"/>
                  <a:t>. </a:t>
                </a:r>
                <a:r>
                  <a:rPr lang="en-US"/>
                  <a:t>3.</a:t>
                </a:r>
                <a:r>
                  <a:rPr lang="en-US" dirty="0"/>
                  <a:t>	</a:t>
                </a:r>
                <a:r>
                  <a:rPr lang="en-US"/>
                  <a:t>	</a:t>
                </a:r>
                <a:r>
                  <a:rPr lang="en-US" b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 Ⓑ</a:t>
                </a:r>
                <a:r>
                  <a:rPr lang="en-US" b="1"/>
                  <a:t>. </a:t>
                </a:r>
                <a:r>
                  <a:rPr lang="en-US"/>
                  <a:t>8.</a:t>
                </a:r>
                <a:r>
                  <a:rPr lang="en-US" dirty="0"/>
                  <a:t>	</a:t>
                </a:r>
                <a:r>
                  <a:rPr lang="en-US"/>
                  <a:t>	</a:t>
                </a:r>
                <a:r>
                  <a:rPr lang="en-US" b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 Ⓒ</a:t>
                </a:r>
                <a:r>
                  <a:rPr lang="en-US" b="1"/>
                  <a:t>. </a:t>
                </a:r>
                <a:r>
                  <a:rPr lang="en-US"/>
                  <a:t>2.</a:t>
                </a:r>
                <a:r>
                  <a:rPr lang="en-US" dirty="0"/>
                  <a:t>	</a:t>
                </a:r>
                <a:r>
                  <a:rPr lang="en-US"/>
                  <a:t>	</a:t>
                </a:r>
                <a:r>
                  <a:rPr lang="en-US" b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 Ⓒ</a:t>
                </a:r>
                <a:r>
                  <a:rPr lang="en-US" b="1"/>
                  <a:t>. </a:t>
                </a:r>
                <a:r>
                  <a:rPr lang="en-US"/>
                  <a:t>4.</a:t>
                </a:r>
                <a:endParaRPr lang="vi-VN" dirty="0"/>
              </a:p>
              <a:p>
                <a:endParaRPr lang="vi-VN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2" y="1002048"/>
                <a:ext cx="11951976" cy="2426952"/>
              </a:xfrm>
              <a:prstGeom prst="rect">
                <a:avLst/>
              </a:prstGeom>
              <a:blipFill>
                <a:blip r:embed="rId5"/>
                <a:stretch>
                  <a:fillRect t="-1746" r="-2039" b="-6234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="" xmlns:a16="http://schemas.microsoft.com/office/drawing/2014/main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011" y="3468065"/>
                <a:ext cx="11951976" cy="3266280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b="1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</a:t>
                </a:r>
                <a:r>
                  <a:rPr lang="en-US" b="1">
                    <a:solidFill>
                      <a:srgbClr val="0000CC"/>
                    </a:solidFill>
                  </a:rPr>
                  <a:t>Lời giải</a:t>
                </a:r>
                <a:r>
                  <a:rPr lang="en-US"/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Điều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kiện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.Đặt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lnSpc>
                    <a:spcPct val="115000"/>
                  </a:lnSpc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trình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có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dạng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457200" indent="-457200" algn="just">
                  <a:lnSpc>
                    <a:spcPct val="115000"/>
                  </a:lnSpc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15000"/>
                  </a:lnSpc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15000"/>
                  </a:lnSpc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Vậy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1" y="3468065"/>
                <a:ext cx="11951976" cy="3266280"/>
              </a:xfrm>
              <a:prstGeom prst="rect">
                <a:avLst/>
              </a:prstGeom>
              <a:blipFill>
                <a:blip r:embed="rId6"/>
                <a:stretch>
                  <a:fillRect l="-917" t="-2416" b="-1859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 47">
            <a:extLst>
              <a:ext uri="{FF2B5EF4-FFF2-40B4-BE49-F238E27FC236}">
                <a16:creationId xmlns="" xmlns:a16="http://schemas.microsoft.com/office/drawing/2014/main" id="{6ACB5B1B-48B8-40C6-8225-17431559E32B}"/>
              </a:ext>
            </a:extLst>
          </p:cNvPr>
          <p:cNvSpPr/>
          <p:nvPr/>
        </p:nvSpPr>
        <p:spPr>
          <a:xfrm>
            <a:off x="6676874" y="2674073"/>
            <a:ext cx="451560" cy="63526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561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6" y="1730836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3" y="2046835"/>
            <a:ext cx="9144003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=""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="" xmlns:a16="http://schemas.microsoft.com/office/drawing/2014/main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012" y="837684"/>
                <a:ext cx="11951976" cy="21995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29920" indent="-629920">
                  <a:lnSpc>
                    <a:spcPct val="115000"/>
                  </a:lnSpc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vi-VN" b="1" u="sng">
                    <a:solidFill>
                      <a:srgbClr val="0000CC"/>
                    </a:solidFill>
                  </a:rPr>
                  <a:t>Câu 2:</a:t>
                </a:r>
                <a:r>
                  <a:rPr lang="en-US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:r>
                  <a:rPr lang="pt-BR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  <m:sup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p>
                    <m:r>
                      <a:rPr lang="pt-B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−</m:t>
                    </m:r>
                    <m:r>
                      <a:rPr lang="pt-B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2.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p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pt-B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pt-B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pt-B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  <m:sup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pt-B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pt-BR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có hai nghiệm thực phân biệt khi giá trị của tham số </a:t>
                </a:r>
                <a:r>
                  <a:rPr lang="pt-BR" i="1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m</a:t>
                </a:r>
                <a:r>
                  <a:rPr lang="pt-BR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là</a:t>
                </a:r>
                <a:endParaRPr lang="en-US" dirty="0"/>
              </a:p>
              <a:p>
                <a:pPr marL="629920" indent="-629920">
                  <a:lnSpc>
                    <a:spcPct val="115000"/>
                  </a:lnSpc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en-US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	Ⓐ</a:t>
                </a:r>
                <a:r>
                  <a:rPr lang="en-US" b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	</a:t>
                </a:r>
                <a:r>
                  <a:rPr lang="en-US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	</a:t>
                </a:r>
                <a:r>
                  <a:rPr lang="en-US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Ⓑ</a:t>
                </a:r>
                <a:r>
                  <a:rPr lang="en-US" b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	</a:t>
                </a:r>
                <a:r>
                  <a:rPr lang="en-US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	</a:t>
                </a:r>
                <a:r>
                  <a:rPr lang="en-US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Ⓒ</a:t>
                </a:r>
                <a:r>
                  <a:rPr lang="en-US" b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1&lt;</m:t>
                    </m:r>
                    <m:r>
                      <a:rPr lang="en-US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</a:t>
                </a:r>
                <a:r>
                  <a:rPr lang="en-US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	</a:t>
                </a:r>
                <a:r>
                  <a:rPr lang="en-US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	</a:t>
                </a:r>
                <a:r>
                  <a:rPr lang="en-US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Ⓓ</a:t>
                </a:r>
                <a:r>
                  <a:rPr lang="en-US" b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</a:t>
                </a:r>
                <a:r>
                  <a:rPr lang="en-US">
                    <a:solidFill>
                      <a:srgbClr val="002060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m&gt;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  <a:endParaRPr lang="en-US" dirty="0">
                  <a:solidFill>
                    <a:srgbClr val="0000CC"/>
                  </a:solidFill>
                  <a:latin typeface="Chu Van An" panose="02020603050405020304"/>
                </a:endParaRPr>
              </a:p>
              <a:p>
                <a:r>
                  <a:rPr lang="vi-VN"/>
                  <a:t> </a:t>
                </a: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2" y="837684"/>
                <a:ext cx="11951976" cy="2199558"/>
              </a:xfrm>
              <a:prstGeom prst="rect">
                <a:avLst/>
              </a:prstGeom>
              <a:blipFill>
                <a:blip r:embed="rId5"/>
                <a:stretch>
                  <a:fillRect l="-1274" t="-2204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="" xmlns:a16="http://schemas.microsoft.com/office/drawing/2014/main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012" y="3086797"/>
                <a:ext cx="12004351" cy="3787114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</a:t>
                </a:r>
                <a:r>
                  <a:rPr lang="en-US" b="1">
                    <a:solidFill>
                      <a:srgbClr val="0000CC"/>
                    </a:solidFill>
                  </a:rPr>
                  <a:t>Lời giải</a:t>
                </a:r>
                <a:r>
                  <a:rPr lang="pt-BR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Đặ</m:t>
                    </m:r>
                    <m:r>
                      <m:rPr>
                        <m:nor/>
                      </m:rPr>
                      <a:rPr lang="pt-BR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pt-BR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pt-B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m:rPr>
                        <m:nor/>
                      </m:rPr>
                      <a:rPr lang="pt-BR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pt-B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pt-B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  <m:r>
                      <m:rPr>
                        <m:nor/>
                      </m:rPr>
                      <a:rPr lang="pt-BR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kern="0" dirty="0">
                        <a:solidFill>
                          <a:sysClr val="windowText" lastClr="000000"/>
                        </a:solidFill>
                      </a:rPr>
                      <m:t>Ph</m:t>
                    </m:r>
                    <m:r>
                      <m:rPr>
                        <m:nor/>
                      </m:rPr>
                      <a:rPr lang="en-US" kern="0" dirty="0">
                        <a:solidFill>
                          <a:sysClr val="windowText" lastClr="000000"/>
                        </a:solidFill>
                      </a:rPr>
                      <m:t>ươ</m:t>
                    </m:r>
                    <m:r>
                      <m:rPr>
                        <m:nor/>
                      </m:rPr>
                      <a:rPr lang="en-US" kern="0" dirty="0">
                        <a:solidFill>
                          <a:sysClr val="windowText" lastClr="000000"/>
                        </a:solidFill>
                      </a:rPr>
                      <m:t>ng</m:t>
                    </m:r>
                    <m:r>
                      <m:rPr>
                        <m:nor/>
                      </m:rPr>
                      <a:rPr lang="en-US" kern="0" dirty="0">
                        <a:solidFill>
                          <a:sysClr val="windowText" lastClr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kern="0" dirty="0">
                        <a:solidFill>
                          <a:sysClr val="windowText" lastClr="000000"/>
                        </a:solidFill>
                      </a:rPr>
                      <m:t>tr</m:t>
                    </m:r>
                    <m:r>
                      <m:rPr>
                        <m:nor/>
                      </m:rPr>
                      <a:rPr lang="en-US" kern="0" dirty="0">
                        <a:solidFill>
                          <a:sysClr val="windowText" lastClr="000000"/>
                        </a:solidFill>
                      </a:rPr>
                      <m:t>ì</m:t>
                    </m:r>
                    <m:r>
                      <m:rPr>
                        <m:nor/>
                      </m:rPr>
                      <a:rPr lang="en-US" kern="0" dirty="0">
                        <a:solidFill>
                          <a:sysClr val="windowText" lastClr="000000"/>
                        </a:solidFill>
                      </a:rPr>
                      <m:t>nh</m:t>
                    </m:r>
                    <m:r>
                      <m:rPr>
                        <m:nor/>
                      </m:rPr>
                      <a:rPr lang="en-US" kern="0" dirty="0">
                        <a:solidFill>
                          <a:sysClr val="windowText" lastClr="000000"/>
                        </a:solidFill>
                      </a:rPr>
                      <m:t> đã </m:t>
                    </m:r>
                    <m:r>
                      <m:rPr>
                        <m:nor/>
                      </m:rPr>
                      <a:rPr lang="en-US" kern="0" dirty="0">
                        <a:solidFill>
                          <a:sysClr val="windowText" lastClr="000000"/>
                        </a:solidFill>
                      </a:rPr>
                      <m:t>cho</m:t>
                    </m:r>
                    <m:r>
                      <m:rPr>
                        <m:nor/>
                      </m:rPr>
                      <a:rPr lang="en-US" kern="0" dirty="0">
                        <a:solidFill>
                          <a:sysClr val="windowText" lastClr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kern="0" dirty="0">
                        <a:solidFill>
                          <a:sysClr val="windowText" lastClr="000000"/>
                        </a:solidFill>
                      </a:rPr>
                      <m:t>tr</m:t>
                    </m:r>
                    <m:r>
                      <m:rPr>
                        <m:nor/>
                      </m:rPr>
                      <a:rPr lang="en-US" kern="0" dirty="0">
                        <a:solidFill>
                          <a:sysClr val="windowText" lastClr="000000"/>
                        </a:solidFill>
                      </a:rPr>
                      <m:t>ở </m:t>
                    </m:r>
                    <m:r>
                      <m:rPr>
                        <m:nor/>
                      </m:rPr>
                      <a:rPr lang="en-US" kern="0" dirty="0">
                        <a:solidFill>
                          <a:sysClr val="windowText" lastClr="000000"/>
                        </a:solidFill>
                      </a:rPr>
                      <m:t>th</m:t>
                    </m:r>
                    <m:r>
                      <m:rPr>
                        <m:nor/>
                      </m:rPr>
                      <a:rPr lang="en-US" kern="0" dirty="0">
                        <a:solidFill>
                          <a:sysClr val="windowText" lastClr="000000"/>
                        </a:solidFill>
                      </a:rPr>
                      <m:t>à</m:t>
                    </m:r>
                    <m:r>
                      <m:rPr>
                        <m:nor/>
                      </m:rPr>
                      <a:rPr lang="en-US" kern="0" dirty="0">
                        <a:solidFill>
                          <a:sysClr val="windowText" lastClr="000000"/>
                        </a:solidFill>
                      </a:rPr>
                      <m:t>nh</m:t>
                    </m:r>
                    <m:r>
                      <m:rPr>
                        <m:nor/>
                      </m:rPr>
                      <a:rPr lang="en-US" kern="0" dirty="0">
                        <a:solidFill>
                          <a:sysClr val="windowText" lastClr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kern="0" dirty="0">
                        <a:solidFill>
                          <a:sysClr val="windowText" lastClr="000000"/>
                        </a:solidFill>
                      </a:rPr>
                      <m:t>ph</m:t>
                    </m:r>
                    <m:r>
                      <m:rPr>
                        <m:nor/>
                      </m:rPr>
                      <a:rPr lang="en-US" kern="0" dirty="0">
                        <a:solidFill>
                          <a:sysClr val="windowText" lastClr="000000"/>
                        </a:solidFill>
                      </a:rPr>
                      <m:t>ươ</m:t>
                    </m:r>
                    <m:r>
                      <m:rPr>
                        <m:nor/>
                      </m:rPr>
                      <a:rPr lang="en-US" kern="0" dirty="0">
                        <a:solidFill>
                          <a:sysClr val="windowText" lastClr="000000"/>
                        </a:solidFill>
                      </a:rPr>
                      <m:t>ng</m:t>
                    </m:r>
                    <m:r>
                      <m:rPr>
                        <m:nor/>
                      </m:rPr>
                      <a:rPr lang="en-US" kern="0" dirty="0">
                        <a:solidFill>
                          <a:sysClr val="windowText" lastClr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kern="0" dirty="0">
                        <a:solidFill>
                          <a:sysClr val="windowText" lastClr="000000"/>
                        </a:solidFill>
                      </a:rPr>
                      <m:t>tr</m:t>
                    </m:r>
                    <m:r>
                      <m:rPr>
                        <m:nor/>
                      </m:rPr>
                      <a:rPr lang="en-US" kern="0" dirty="0">
                        <a:solidFill>
                          <a:sysClr val="windowText" lastClr="000000"/>
                        </a:solidFill>
                      </a:rPr>
                      <m:t>ì</m:t>
                    </m:r>
                    <m:r>
                      <m:rPr>
                        <m:nor/>
                      </m:rPr>
                      <a:rPr lang="en-US" kern="0" dirty="0">
                        <a:solidFill>
                          <a:sysClr val="windowText" lastClr="000000"/>
                        </a:solidFill>
                      </a:rPr>
                      <m:t>nh</m:t>
                    </m:r>
                    <m:r>
                      <m:rPr>
                        <m:nor/>
                      </m:rPr>
                      <a:rPr lang="vi-VN" kern="0" dirty="0">
                        <a:solidFill>
                          <a:srgbClr val="000000"/>
                        </a:solidFill>
                      </a:rPr>
                      <m:t> </m:t>
                    </m:r>
                    <m:sSup>
                      <m:sSupPr>
                        <m:ctrlPr>
                          <a:rPr lang="vi-VN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vi-VN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vi-VN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vi-VN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vi-VN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vi-VN" i="1" kern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i="1" kern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/>
                  <a:t>Yêu cầu bài toán thỏa khi: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</m:eqAr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&amp;1−4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</m:eqAr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⇔0&lt;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2" y="3086797"/>
                <a:ext cx="12004351" cy="3787114"/>
              </a:xfrm>
              <a:prstGeom prst="rect">
                <a:avLst/>
              </a:prstGeom>
              <a:blipFill>
                <a:blip r:embed="rId6"/>
                <a:stretch>
                  <a:fillRect l="-913" t="-4327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 47">
            <a:extLst>
              <a:ext uri="{FF2B5EF4-FFF2-40B4-BE49-F238E27FC236}">
                <a16:creationId xmlns="" xmlns:a16="http://schemas.microsoft.com/office/drawing/2014/main" id="{6ACB5B1B-48B8-40C6-8225-17431559E32B}"/>
              </a:ext>
            </a:extLst>
          </p:cNvPr>
          <p:cNvSpPr/>
          <p:nvPr/>
        </p:nvSpPr>
        <p:spPr>
          <a:xfrm>
            <a:off x="6692088" y="2168243"/>
            <a:ext cx="451560" cy="63526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86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0C84E253-DD8C-4DCB-B10A-1227241E0B4D}"/>
              </a:ext>
            </a:extLst>
          </p:cNvPr>
          <p:cNvGrpSpPr/>
          <p:nvPr/>
        </p:nvGrpSpPr>
        <p:grpSpPr>
          <a:xfrm>
            <a:off x="3159230" y="128037"/>
            <a:ext cx="5972035" cy="5168415"/>
            <a:chOff x="2043534" y="1706989"/>
            <a:chExt cx="5972035" cy="5168415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="" xmlns:a16="http://schemas.microsoft.com/office/drawing/2014/main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="" xmlns:a16="http://schemas.microsoft.com/office/drawing/2014/main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0374" y="1736698"/>
                <a:ext cx="59503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="" xmlns:a16="http://schemas.microsoft.com/office/drawing/2014/main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=""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0" y="768906"/>
                <a:ext cx="11887200" cy="5931348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11125" marR="0" indent="-55563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>
                    <a:solidFill>
                      <a:srgbClr val="FF0000"/>
                    </a:solidFill>
                    <a:ea typeface="Yu Gothic" panose="020B0400000000000000" pitchFamily="34" charset="-128"/>
                  </a:rPr>
                  <a:t>➊</a:t>
                </a:r>
                <a:r>
                  <a:rPr lang="en-US" b="1">
                    <a:ea typeface="Yu Gothic" panose="020B0400000000000000" pitchFamily="34" charset="-128"/>
                  </a:rPr>
                  <a:t>. </a:t>
                </a:r>
                <a:r>
                  <a:rPr lang="en-US" b="1" i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Phương trình mũ cơ bản:</a:t>
                </a:r>
                <a:endParaRPr lang="en-US" b="1" i="1" dirty="0">
                  <a:solidFill>
                    <a:srgbClr val="0000CC"/>
                  </a:solidFill>
                  <a:ea typeface="Calibri" panose="020F0502020204030204" pitchFamily="34" charset="0"/>
                </a:endParaRPr>
              </a:p>
              <a:p>
                <a:pPr marL="914400" indent="55563">
                  <a:lnSpc>
                    <a:spcPct val="107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/>
                  <a:t>Phương trình mũ cơ bản có dạng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   </m:t>
                    </m:r>
                    <m:d>
                      <m:dPr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&gt;</m:t>
                        </m:r>
                        <m:r>
                          <a:rPr lang="en-US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  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≠</m:t>
                        </m:r>
                        <m:r>
                          <a:rPr lang="en-US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>
                        <a:latin typeface="Cambria Math"/>
                      </a:rPr>
                      <m:t>.</m:t>
                    </m:r>
                  </m:oMath>
                </a14:m>
                <a:endParaRPr lang="en-US"/>
              </a:p>
              <a:p>
                <a:r>
                  <a:rPr lang="en-US" b="1">
                    <a:solidFill>
                      <a:srgbClr val="FF0000"/>
                    </a:solidFill>
                    <a:sym typeface="Wingdings 2" panose="05020102010507070707" pitchFamily="18" charset="2"/>
                  </a:rPr>
                  <a:t></a:t>
                </a:r>
                <a:r>
                  <a:rPr lang="en-US" b="1">
                    <a:sym typeface="Wingdings 2" panose="05020102010507070707" pitchFamily="18" charset="2"/>
                  </a:rPr>
                  <a:t>. </a:t>
                </a:r>
                <a:r>
                  <a:rPr lang="en-US" b="1" i="1">
                    <a:solidFill>
                      <a:srgbClr val="0000CC"/>
                    </a:solidFill>
                  </a:rPr>
                  <a:t>Cách giải một số phương trình mũ đơn giản</a:t>
                </a:r>
                <a:endParaRPr lang="vi-VN" i="1">
                  <a:solidFill>
                    <a:srgbClr val="0000CC"/>
                  </a:solidFill>
                </a:endParaRPr>
              </a:p>
              <a:p>
                <a:r>
                  <a:rPr lang="en-US">
                    <a:sym typeface="Wingdings 2" panose="05020102010507070707" pitchFamily="18" charset="2"/>
                  </a:rPr>
                  <a:t>. </a:t>
                </a:r>
                <a:r>
                  <a:rPr lang="en-US" b="1" i="1">
                    <a:solidFill>
                      <a:srgbClr val="FF0000"/>
                    </a:solidFill>
                  </a:rPr>
                  <a:t>Đưa về cùng cơ số:</a:t>
                </a:r>
              </a:p>
              <a:p>
                <a:pPr marL="1149350" indent="-68263">
                  <a:buFont typeface="Arial" panose="020B0604020202020204" pitchFamily="34" charset="0"/>
                  <a:buChar char="•"/>
                </a:pPr>
                <a:r>
                  <a:rPr lang="en-US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vi-V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vi-V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vi-VN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vi-V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vi-V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vi-VN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vi-VN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vi-VN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vi-VN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vi-VN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)⇔</m:t>
                    </m:r>
                    <m:r>
                      <a:rPr lang="vi-VN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vi-VN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vi-VN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vi-VN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vi-VN">
                  <a:solidFill>
                    <a:srgbClr val="002060"/>
                  </a:solidFill>
                </a:endParaRPr>
              </a:p>
              <a:p>
                <a:r>
                  <a:rPr lang="en-US">
                    <a:sym typeface="Wingdings 2" panose="05020102010507070707" pitchFamily="18" charset="2"/>
                  </a:rPr>
                  <a:t>. </a:t>
                </a:r>
                <a:r>
                  <a:rPr lang="en-US" b="1" i="1">
                    <a:solidFill>
                      <a:srgbClr val="FF0000"/>
                    </a:solidFill>
                  </a:rPr>
                  <a:t>Đặt ẩn phụ</a:t>
                </a:r>
                <a:r>
                  <a:rPr lang="en-US"/>
                  <a:t>: </a:t>
                </a:r>
                <a:r>
                  <a:rPr lang="en-US" altLang="en-US" kern="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Ph</a:t>
                </a:r>
                <a:r>
                  <a:rPr lang="vi-VN" altLang="en-US" kern="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ư</a:t>
                </a:r>
                <a:r>
                  <a:rPr lang="en-US" altLang="en-US" kern="0" dirty="0" err="1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ơng</a:t>
                </a:r>
                <a:r>
                  <a:rPr lang="en-US" altLang="en-US" kern="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en-US" kern="0" dirty="0" err="1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trình</a:t>
                </a:r>
                <a:r>
                  <a:rPr lang="en-US" altLang="en-US" kern="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en-US" kern="0" dirty="0" err="1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có</a:t>
                </a:r>
                <a:r>
                  <a:rPr lang="en-US" altLang="en-US" kern="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dạng: </a:t>
                </a:r>
                <a14:m>
                  <m:oMath xmlns:m="http://schemas.openxmlformats.org/officeDocument/2006/math">
                    <m:r>
                      <a:rPr lang="vi-VN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vi-VN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i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vi-VN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vi-VN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vi-VN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/>
              </a:p>
              <a:p>
                <a:pPr marL="1149350" indent="-68263">
                  <a:buFont typeface="Arial" panose="020B0604020202020204" pitchFamily="34" charset="0"/>
                  <a:buChar char="•"/>
                </a:pPr>
                <a:r>
                  <a:rPr lang="en-US"/>
                  <a:t>	</a:t>
                </a:r>
                <a:r>
                  <a:rPr lang="en-US" altLang="en-US" kern="0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Ta đặt  </a:t>
                </a:r>
                <a:r>
                  <a:rPr lang="vi-VN" kern="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 ker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vi-VN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vi-VN" i="1" ker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i="1" ker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  <m:r>
                      <a:rPr lang="vi-VN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vi-VN" i="1" ker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vi-VN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vi-VN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altLang="en-US" kern="0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.  </a:t>
                </a:r>
              </a:p>
              <a:p>
                <a:pPr marL="1149350" indent="-68263">
                  <a:buFont typeface="Arial" panose="020B0604020202020204" pitchFamily="34" charset="0"/>
                  <a:buChar char="•"/>
                </a:pPr>
                <a:r>
                  <a:rPr lang="en-US" altLang="en-US" kern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       Đưa </a:t>
                </a:r>
                <a:r>
                  <a:rPr lang="en-US" altLang="en-US" kern="0" dirty="0" err="1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phương</a:t>
                </a:r>
                <a:r>
                  <a:rPr lang="en-US" altLang="en-US" kern="0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en-US" kern="0" dirty="0" err="1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trình</a:t>
                </a:r>
                <a:r>
                  <a:rPr lang="en-US" altLang="en-US" kern="0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en-US" kern="0" dirty="0" err="1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về</a:t>
                </a:r>
                <a:r>
                  <a:rPr lang="en-US" altLang="en-US" kern="0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 dạng   </a:t>
                </a:r>
                <a14:m>
                  <m:oMath xmlns:m="http://schemas.openxmlformats.org/officeDocument/2006/math">
                    <m:r>
                      <a:rPr lang="vi-VN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vi-VN" i="1" ker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vi-VN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kern="0" dirty="0">
                    <a:solidFill>
                      <a:srgbClr val="002060"/>
                    </a:solidFill>
                  </a:rPr>
                  <a:t>.</a:t>
                </a:r>
                <a:endParaRPr lang="vi-VN" kern="0" dirty="0">
                  <a:solidFill>
                    <a:srgbClr val="002060"/>
                  </a:solidFill>
                </a:endParaRPr>
              </a:p>
              <a:p>
                <a:pPr marL="1081088" indent="692150">
                  <a:buFont typeface="Arial" panose="020B0604020202020204" pitchFamily="34" charset="0"/>
                  <a:buChar char="•"/>
                </a:pPr>
                <a:r>
                  <a:rPr lang="en-US">
                    <a:solidFill>
                      <a:srgbClr val="002060"/>
                    </a:solidFill>
                  </a:rPr>
                  <a:t>	Giải tìm t suy ra x</a:t>
                </a:r>
              </a:p>
              <a:p>
                <a:r>
                  <a:rPr lang="en-US">
                    <a:sym typeface="Wingdings 2" panose="05020102010507070707" pitchFamily="18" charset="2"/>
                  </a:rPr>
                  <a:t>. </a:t>
                </a:r>
                <a:r>
                  <a:rPr lang="en-US" b="1" i="1">
                    <a:solidFill>
                      <a:srgbClr val="FF0000"/>
                    </a:solidFill>
                  </a:rPr>
                  <a:t>Logarit hóa</a:t>
                </a:r>
                <a:r>
                  <a:rPr lang="en-US"/>
                  <a:t>:</a:t>
                </a:r>
              </a:p>
              <a:p>
                <a:pPr marL="1025525">
                  <a:buFont typeface="Arial" panose="020B0604020202020204" pitchFamily="34" charset="0"/>
                  <a:buChar char="•"/>
                </a:pPr>
                <a:r>
                  <a:rPr lang="en-US" altLang="en-US" i="1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 Phương trình có dạng a</a:t>
                </a:r>
                <a:r>
                  <a:rPr lang="en-US" altLang="en-US" i="1" baseline="3000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f(x)</a:t>
                </a:r>
                <a:r>
                  <a:rPr lang="en-US" altLang="en-US" i="1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 = kb</a:t>
                </a:r>
                <a:r>
                  <a:rPr lang="en-US" altLang="en-US" i="1" baseline="3000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f(x)</a:t>
                </a:r>
                <a:r>
                  <a:rPr lang="en-US" altLang="en-US" i="1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 hoặc a</a:t>
                </a:r>
                <a:r>
                  <a:rPr lang="en-US" altLang="en-US" i="1" baseline="3000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f(x)</a:t>
                </a:r>
                <a:r>
                  <a:rPr lang="en-US" altLang="en-US" i="1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.b</a:t>
                </a:r>
                <a:r>
                  <a:rPr lang="en-US" altLang="en-US" i="1" baseline="3000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f(x)</a:t>
                </a:r>
                <a:r>
                  <a:rPr lang="en-US" altLang="en-US" i="1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 = k  (với (a, b) = 1)</a:t>
                </a:r>
                <a:endParaRPr lang="vi-VN">
                  <a:solidFill>
                    <a:srgbClr val="002060"/>
                  </a:solidFill>
                </a:endParaRPr>
              </a:p>
              <a:p>
                <a:pPr marL="1025525">
                  <a:lnSpc>
                    <a:spcPct val="107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i="1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Khi đó lôgarit hai vế cơ số a hoặc b (nên chọn cơ số có số mũ phức tạp)</a:t>
                </a:r>
                <a:endParaRPr lang="en-US">
                  <a:solidFill>
                    <a:srgbClr val="002060"/>
                  </a:solidFill>
                </a:endParaRPr>
              </a:p>
              <a:p>
                <a:pPr marL="857250">
                  <a:lnSpc>
                    <a:spcPct val="107000"/>
                  </a:lnSpc>
                  <a:spcBef>
                    <a:spcPts val="0"/>
                  </a:spcBef>
                </a:pPr>
                <a:endParaRPr lang="vi-VN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768906"/>
                <a:ext cx="11887200" cy="5931348"/>
              </a:xfrm>
              <a:prstGeom prst="rect">
                <a:avLst/>
              </a:prstGeom>
              <a:blipFill>
                <a:blip r:embed="rId4"/>
                <a:stretch>
                  <a:fillRect l="-922" t="-133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exagon 26">
            <a:extLst>
              <a:ext uri="{FF2B5EF4-FFF2-40B4-BE49-F238E27FC236}">
                <a16:creationId xmlns="" xmlns:a16="http://schemas.microsoft.com/office/drawing/2014/main" id="{AB04DE66-5D36-41C8-A33A-BA8DFFAE82BD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0070C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FFFF99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</p:spTree>
    <p:extLst>
      <p:ext uri="{BB962C8B-B14F-4D97-AF65-F5344CB8AC3E}">
        <p14:creationId xmlns:p14="http://schemas.microsoft.com/office/powerpoint/2010/main" val="1988146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0C84E253-DD8C-4DCB-B10A-1227241E0B4D}"/>
              </a:ext>
            </a:extLst>
          </p:cNvPr>
          <p:cNvGrpSpPr/>
          <p:nvPr/>
        </p:nvGrpSpPr>
        <p:grpSpPr>
          <a:xfrm>
            <a:off x="3159230" y="128037"/>
            <a:ext cx="5972035" cy="5168415"/>
            <a:chOff x="2043534" y="1706989"/>
            <a:chExt cx="5972035" cy="5168415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="" xmlns:a16="http://schemas.microsoft.com/office/drawing/2014/main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="" xmlns:a16="http://schemas.microsoft.com/office/drawing/2014/main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0374" y="1736698"/>
                <a:ext cx="59503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="" xmlns:a16="http://schemas.microsoft.com/office/drawing/2014/main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=""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3756" y="1053936"/>
                <a:ext cx="11504488" cy="5464192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11125" marR="0" indent="-55563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>
                    <a:solidFill>
                      <a:srgbClr val="FF0000"/>
                    </a:solidFill>
                    <a:ea typeface="Yu Gothic" panose="020B0400000000000000" pitchFamily="34" charset="-128"/>
                  </a:rPr>
                  <a:t>➋</a:t>
                </a:r>
                <a:r>
                  <a:rPr lang="en-US" b="1">
                    <a:ea typeface="Yu Gothic" panose="020B0400000000000000" pitchFamily="34" charset="-128"/>
                  </a:rPr>
                  <a:t>. </a:t>
                </a:r>
                <a:r>
                  <a:rPr lang="en-US" b="1" i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Phương trình logarit cơ bản:</a:t>
                </a:r>
                <a:endParaRPr lang="en-US" b="1" i="1" dirty="0">
                  <a:solidFill>
                    <a:srgbClr val="0000CC"/>
                  </a:solidFill>
                  <a:ea typeface="Calibri" panose="020F0502020204030204" pitchFamily="34" charset="0"/>
                </a:endParaRPr>
              </a:p>
              <a:p>
                <a:pPr marL="914400" indent="-57150">
                  <a:lnSpc>
                    <a:spcPct val="107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/>
                  <a:t>Phương trình logarit cơ bản có dạng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lo</m:t>
                    </m:r>
                    <m:sSub>
                      <m:sSubPr>
                        <m:ctrlPr>
                          <a:rPr lang="vi-VN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g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   </m:t>
                    </m:r>
                    <m:d>
                      <m:dPr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&gt;</m:t>
                        </m:r>
                        <m:r>
                          <a:rPr lang="en-US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  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≠</m:t>
                        </m:r>
                        <m:r>
                          <a:rPr lang="en-US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>
                        <a:latin typeface="Cambria Math"/>
                      </a:rPr>
                      <m:t>.</m:t>
                    </m:r>
                  </m:oMath>
                </a14:m>
                <a:endParaRPr lang="en-US"/>
              </a:p>
              <a:p>
                <a:pPr marL="914400" indent="-57150">
                  <a:lnSpc>
                    <a:spcPct val="107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/>
                  <a:t>Theo định nghĩa lôgarit, ta có</a:t>
                </a:r>
              </a:p>
              <a:p>
                <a:pPr marL="914400" indent="-57150">
                  <a:lnSpc>
                    <a:spcPct val="107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rgbClr val="0000CC"/>
                        </a:solidFill>
                        <a:latin typeface="Cambria Math"/>
                      </a:rPr>
                      <m:t>lo</m:t>
                    </m:r>
                    <m:sSub>
                      <m:sSubPr>
                        <m:ctrlPr>
                          <a:rPr lang="vi-VN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CC"/>
                            </a:solidFill>
                            <a:latin typeface="Cambria Math"/>
                          </a:rPr>
                          <m:t>g</m:t>
                        </m:r>
                      </m:e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𝑏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⇔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𝑏</m:t>
                        </m:r>
                      </m:sup>
                    </m:sSup>
                  </m:oMath>
                </a14:m>
                <a:endParaRPr lang="en-US"/>
              </a:p>
              <a:p>
                <a:pPr marL="858838">
                  <a:buFont typeface="Arial" panose="020B0604020202020204" pitchFamily="34" charset="0"/>
                  <a:buChar char="•"/>
                </a:pPr>
                <a:r>
                  <a:rPr lang="en-US"/>
                  <a:t>Phương trình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lo</m:t>
                    </m:r>
                    <m:sSub>
                      <m:sSubPr>
                        <m:ctrlPr>
                          <a:rPr lang="vi-VN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g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   </m:t>
                    </m:r>
                    <m:d>
                      <m:dPr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&gt;</m:t>
                        </m:r>
                        <m:r>
                          <a:rPr lang="en-US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  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≠</m:t>
                        </m:r>
                        <m:r>
                          <a:rPr lang="en-US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/>
                  <a:t> </a:t>
                </a:r>
              </a:p>
              <a:p>
                <a:pPr marL="858838"/>
                <a:r>
                  <a:rPr lang="en-US"/>
                  <a:t>luôn có nghiệm duy nhất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/>
                  <a:t> với mọi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>
                        <a:latin typeface="Cambria Math"/>
                      </a:rPr>
                      <m:t>.</m:t>
                    </m:r>
                  </m:oMath>
                </a14:m>
                <a:endParaRPr lang="en-US"/>
              </a:p>
              <a:p>
                <a:pPr marL="85883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vi-VN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vi-VN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US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vi-VN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0&lt;</m:t>
                          </m:r>
                          <m:r>
                            <a:rPr lang="vi-VN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vi-VN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≠1</m:t>
                          </m:r>
                        </m:e>
                      </m:d>
                      <m:r>
                        <a:rPr lang="vi-VN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vi-VN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vi-VN"/>
              </a:p>
              <a:p>
                <a:pPr marL="857250">
                  <a:lnSpc>
                    <a:spcPct val="107000"/>
                  </a:lnSpc>
                  <a:spcBef>
                    <a:spcPts val="0"/>
                  </a:spcBef>
                </a:pPr>
                <a:endParaRPr lang="en-US"/>
              </a:p>
              <a:p>
                <a:pPr marL="914400" indent="-57150">
                  <a:lnSpc>
                    <a:spcPct val="107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/>
              </a:p>
              <a:p>
                <a:pPr marL="914400" indent="-57150">
                  <a:lnSpc>
                    <a:spcPct val="107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vi-VN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56" y="1053936"/>
                <a:ext cx="11504488" cy="5464192"/>
              </a:xfrm>
              <a:prstGeom prst="rect">
                <a:avLst/>
              </a:prstGeom>
              <a:blipFill>
                <a:blip r:embed="rId4"/>
                <a:stretch>
                  <a:fillRect l="-794" t="-144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exagon 26">
            <a:extLst>
              <a:ext uri="{FF2B5EF4-FFF2-40B4-BE49-F238E27FC236}">
                <a16:creationId xmlns="" xmlns:a16="http://schemas.microsoft.com/office/drawing/2014/main" id="{AB04DE66-5D36-41C8-A33A-BA8DFFAE82BD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0070C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FFFF99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</p:spTree>
    <p:extLst>
      <p:ext uri="{BB962C8B-B14F-4D97-AF65-F5344CB8AC3E}">
        <p14:creationId xmlns:p14="http://schemas.microsoft.com/office/powerpoint/2010/main" val="2375400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0C84E253-DD8C-4DCB-B10A-1227241E0B4D}"/>
              </a:ext>
            </a:extLst>
          </p:cNvPr>
          <p:cNvGrpSpPr/>
          <p:nvPr/>
        </p:nvGrpSpPr>
        <p:grpSpPr>
          <a:xfrm>
            <a:off x="3159230" y="128037"/>
            <a:ext cx="5972035" cy="5168415"/>
            <a:chOff x="2043534" y="1706989"/>
            <a:chExt cx="5972035" cy="5168415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="" xmlns:a16="http://schemas.microsoft.com/office/drawing/2014/main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="" xmlns:a16="http://schemas.microsoft.com/office/drawing/2014/main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0374" y="1736698"/>
                <a:ext cx="59503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="" xmlns:a16="http://schemas.microsoft.com/office/drawing/2014/main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=""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0" y="813837"/>
                <a:ext cx="11887200" cy="5931348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11125" marR="0" indent="-55563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>
                    <a:solidFill>
                      <a:srgbClr val="FF0000"/>
                    </a:solidFill>
                    <a:ea typeface="Yu Gothic" panose="020B0400000000000000" pitchFamily="34" charset="-128"/>
                  </a:rPr>
                  <a:t>➊</a:t>
                </a:r>
                <a:r>
                  <a:rPr lang="en-US" b="1">
                    <a:ea typeface="Yu Gothic" panose="020B0400000000000000" pitchFamily="34" charset="-128"/>
                  </a:rPr>
                  <a:t>. </a:t>
                </a:r>
                <a:r>
                  <a:rPr lang="en-US" b="1" i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Phương trình mũ cơ bản:</a:t>
                </a:r>
                <a:endParaRPr lang="en-US" b="1" i="1" dirty="0">
                  <a:solidFill>
                    <a:srgbClr val="0000CC"/>
                  </a:solidFill>
                  <a:ea typeface="Calibri" panose="020F0502020204030204" pitchFamily="34" charset="0"/>
                </a:endParaRPr>
              </a:p>
              <a:p>
                <a:pPr marL="914400" indent="55563">
                  <a:lnSpc>
                    <a:spcPct val="107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/>
                  <a:t>Phương trình logarit cơ bản có dạng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lo</m:t>
                    </m:r>
                    <m:sSub>
                      <m:sSubPr>
                        <m:ctrlPr>
                          <a:rPr lang="vi-VN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&gt;</m:t>
                        </m:r>
                        <m:r>
                          <a:rPr lang="en-US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  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≠</m:t>
                        </m:r>
                        <m:r>
                          <a:rPr lang="en-US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>
                        <a:latin typeface="Cambria Math"/>
                      </a:rPr>
                      <m:t>.</m:t>
                    </m:r>
                  </m:oMath>
                </a14:m>
                <a:endParaRPr lang="en-US"/>
              </a:p>
              <a:p>
                <a:r>
                  <a:rPr lang="en-US" b="1">
                    <a:solidFill>
                      <a:srgbClr val="FF0000"/>
                    </a:solidFill>
                    <a:sym typeface="Wingdings 2" panose="05020102010507070707" pitchFamily="18" charset="2"/>
                  </a:rPr>
                  <a:t></a:t>
                </a:r>
                <a:r>
                  <a:rPr lang="en-US" b="1">
                    <a:sym typeface="Wingdings 2" panose="05020102010507070707" pitchFamily="18" charset="2"/>
                  </a:rPr>
                  <a:t>. </a:t>
                </a:r>
                <a:r>
                  <a:rPr lang="en-US" b="1" i="1">
                    <a:solidFill>
                      <a:srgbClr val="0000CC"/>
                    </a:solidFill>
                  </a:rPr>
                  <a:t>Cách giải một số phương trình logarit đơn giản</a:t>
                </a:r>
                <a:endParaRPr lang="vi-VN" i="1">
                  <a:solidFill>
                    <a:srgbClr val="0000CC"/>
                  </a:solidFill>
                </a:endParaRPr>
              </a:p>
              <a:p>
                <a:r>
                  <a:rPr lang="en-US">
                    <a:sym typeface="Wingdings 2" panose="05020102010507070707" pitchFamily="18" charset="2"/>
                  </a:rPr>
                  <a:t>. </a:t>
                </a:r>
                <a:r>
                  <a:rPr lang="en-US" b="1" i="1">
                    <a:solidFill>
                      <a:srgbClr val="FF0000"/>
                    </a:solidFill>
                  </a:rPr>
                  <a:t>Đưa về cùng cơ số:</a:t>
                </a:r>
              </a:p>
              <a:p>
                <a:pPr marL="1149350" indent="-6826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</m:func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</m:func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0&lt;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≠1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&gt;0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eqAr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e>
                    </m:d>
                  </m:oMath>
                </a14:m>
                <a:endParaRPr lang="en-US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en-US">
                    <a:sym typeface="Wingdings 2" panose="05020102010507070707" pitchFamily="18" charset="2"/>
                  </a:rPr>
                  <a:t>. </a:t>
                </a:r>
                <a:r>
                  <a:rPr lang="en-US" b="1" i="1">
                    <a:solidFill>
                      <a:srgbClr val="FF0000"/>
                    </a:solidFill>
                  </a:rPr>
                  <a:t>Đặt ẩn phụ</a:t>
                </a:r>
                <a:r>
                  <a:rPr lang="en-US"/>
                  <a:t>: </a:t>
                </a:r>
              </a:p>
              <a:p>
                <a:pPr marL="457200" indent="-55563" algn="just">
                  <a:lnSpc>
                    <a:spcPct val="115000"/>
                  </a:lnSpc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en-US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1: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chứa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logarit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55563" algn="just">
                  <a:lnSpc>
                    <a:spcPct val="115000"/>
                  </a:lnSpc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phụ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 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</m:func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đưa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mới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t.</a:t>
                </a:r>
              </a:p>
              <a:p>
                <a:pPr marL="457200" indent="-55563" algn="just">
                  <a:lnSpc>
                    <a:spcPct val="115000"/>
                  </a:lnSpc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3: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rồi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t,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x.</a:t>
                </a:r>
                <a:endParaRPr lang="en-US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57250">
                  <a:lnSpc>
                    <a:spcPct val="107000"/>
                  </a:lnSpc>
                  <a:spcBef>
                    <a:spcPts val="0"/>
                  </a:spcBef>
                </a:pPr>
                <a:endParaRPr lang="vi-VN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813837"/>
                <a:ext cx="11887200" cy="5931348"/>
              </a:xfrm>
              <a:prstGeom prst="rect">
                <a:avLst/>
              </a:prstGeom>
              <a:blipFill>
                <a:blip r:embed="rId4"/>
                <a:stretch>
                  <a:fillRect l="-1127" t="-2361" r="-1895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exagon 26">
            <a:extLst>
              <a:ext uri="{FF2B5EF4-FFF2-40B4-BE49-F238E27FC236}">
                <a16:creationId xmlns="" xmlns:a16="http://schemas.microsoft.com/office/drawing/2014/main" id="{AB04DE66-5D36-41C8-A33A-BA8DFFAE82BD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0070C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FFFF99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</p:spTree>
    <p:extLst>
      <p:ext uri="{BB962C8B-B14F-4D97-AF65-F5344CB8AC3E}">
        <p14:creationId xmlns:p14="http://schemas.microsoft.com/office/powerpoint/2010/main" val="2385998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0C84E253-DD8C-4DCB-B10A-1227241E0B4D}"/>
              </a:ext>
            </a:extLst>
          </p:cNvPr>
          <p:cNvGrpSpPr/>
          <p:nvPr/>
        </p:nvGrpSpPr>
        <p:grpSpPr>
          <a:xfrm>
            <a:off x="3159230" y="128037"/>
            <a:ext cx="5972035" cy="5168415"/>
            <a:chOff x="2043534" y="1706989"/>
            <a:chExt cx="5972035" cy="5168415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="" xmlns:a16="http://schemas.microsoft.com/office/drawing/2014/main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="" xmlns:a16="http://schemas.microsoft.com/office/drawing/2014/main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0374" y="1736698"/>
                <a:ext cx="59503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="" xmlns:a16="http://schemas.microsoft.com/office/drawing/2014/main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=""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0" y="813837"/>
                <a:ext cx="11887200" cy="5931348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en-US">
                    <a:sym typeface="Wingdings 2" panose="05020102010507070707" pitchFamily="18" charset="2"/>
                  </a:rPr>
                  <a:t>. </a:t>
                </a:r>
                <a:r>
                  <a:rPr lang="en-US" b="1" i="1">
                    <a:solidFill>
                      <a:srgbClr val="FF0000"/>
                    </a:solidFill>
                    <a:sym typeface="Wingdings 2" panose="05020102010507070707" pitchFamily="18" charset="2"/>
                  </a:rPr>
                  <a:t>Mũ</a:t>
                </a:r>
                <a:r>
                  <a:rPr lang="en-US" b="1" i="1">
                    <a:solidFill>
                      <a:srgbClr val="FF0000"/>
                    </a:solidFill>
                  </a:rPr>
                  <a:t> hóa</a:t>
                </a:r>
                <a:r>
                  <a:rPr lang="en-US"/>
                  <a:t>:</a:t>
                </a:r>
              </a:p>
              <a:p>
                <a:pPr marL="457200" indent="-457200" algn="just">
                  <a:lnSpc>
                    <a:spcPct val="115000"/>
                  </a:lnSpc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en-US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Đưa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lnSpc>
                    <a:spcPct val="115000"/>
                  </a:lnSpc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en-US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</m:func>
                    <m:d>
                      <m:d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US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lnSpc>
                    <a:spcPct val="115000"/>
                  </a:lnSpc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en-US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</m:func>
                    <m:d>
                      <m:d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</m:func>
                    <m:d>
                      <m:d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  <a:endParaRPr lang="en-US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lnSpc>
                    <a:spcPct val="115000"/>
                  </a:lnSpc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Khử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x.</a:t>
                </a:r>
                <a:endParaRPr lang="en-US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/>
              </a:p>
              <a:p>
                <a:pPr marL="857250">
                  <a:lnSpc>
                    <a:spcPct val="107000"/>
                  </a:lnSpc>
                  <a:spcBef>
                    <a:spcPts val="0"/>
                  </a:spcBef>
                </a:pPr>
                <a:endParaRPr lang="vi-VN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813837"/>
                <a:ext cx="11887200" cy="5931348"/>
              </a:xfrm>
              <a:prstGeom prst="rect">
                <a:avLst/>
              </a:prstGeom>
              <a:blipFill>
                <a:blip r:embed="rId4"/>
                <a:stretch>
                  <a:fillRect l="-1230" t="-1437" r="-123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exagon 26">
            <a:extLst>
              <a:ext uri="{FF2B5EF4-FFF2-40B4-BE49-F238E27FC236}">
                <a16:creationId xmlns="" xmlns:a16="http://schemas.microsoft.com/office/drawing/2014/main" id="{AB04DE66-5D36-41C8-A33A-BA8DFFAE82BD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0070C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FFFF99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</p:spTree>
    <p:extLst>
      <p:ext uri="{BB962C8B-B14F-4D97-AF65-F5344CB8AC3E}">
        <p14:creationId xmlns:p14="http://schemas.microsoft.com/office/powerpoint/2010/main" val="7969100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59230" y="128041"/>
            <a:ext cx="738457" cy="685801"/>
            <a:chOff x="2043534" y="1706989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43534" y="1706989"/>
              <a:ext cx="738457" cy="685800"/>
            </a:xfrm>
            <a:prstGeom prst="diamond">
              <a:avLst/>
            </a:prstGeom>
            <a:solidFill>
              <a:srgbClr val="0000CC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15245" y="1793218"/>
              <a:ext cx="595035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⓶</a:t>
              </a:r>
              <a:endParaRPr lang="en-US" altLang="vi-VN" sz="3200" b="1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sp>
        <p:nvSpPr>
          <p:cNvPr id="19" name="Hexagon 26">
            <a:extLst>
              <a:ext uri="{FF2B5EF4-FFF2-40B4-BE49-F238E27FC236}">
                <a16:creationId xmlns="" xmlns:a16="http://schemas.microsoft.com/office/drawing/2014/main" id="{D6C17B40-6E5F-4ADB-A3BE-07CDA82600F4}"/>
              </a:ext>
            </a:extLst>
          </p:cNvPr>
          <p:cNvSpPr/>
          <p:nvPr/>
        </p:nvSpPr>
        <p:spPr bwMode="auto">
          <a:xfrm>
            <a:off x="3897685" y="128038"/>
            <a:ext cx="5446567" cy="594351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FFFF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C00000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1F9ED2D-C56C-485E-BB13-F68F1FC6F4C6}"/>
              </a:ext>
            </a:extLst>
          </p:cNvPr>
          <p:cNvGrpSpPr/>
          <p:nvPr/>
        </p:nvGrpSpPr>
        <p:grpSpPr>
          <a:xfrm>
            <a:off x="148025" y="864371"/>
            <a:ext cx="11973484" cy="5865587"/>
            <a:chOff x="189272" y="1254219"/>
            <a:chExt cx="11973484" cy="4563206"/>
          </a:xfrm>
        </p:grpSpPr>
        <p:sp>
          <p:nvSpPr>
            <p:cNvPr id="18" name="Content Placeholder 2">
              <a:extLst>
                <a:ext uri="{FF2B5EF4-FFF2-40B4-BE49-F238E27FC236}">
                  <a16:creationId xmlns="" xmlns:a16="http://schemas.microsoft.com/office/drawing/2014/main" id="{5C607D02-F3EA-4874-B48F-93ED609CEE50}"/>
                </a:ext>
              </a:extLst>
            </p:cNvPr>
            <p:cNvSpPr txBox="1">
              <a:spLocks/>
            </p:cNvSpPr>
            <p:nvPr/>
          </p:nvSpPr>
          <p:spPr>
            <a:xfrm>
              <a:off x="189272" y="1485008"/>
              <a:ext cx="11973484" cy="433241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CC"/>
              </a:solidFill>
              <a:prstDash val="sysDash"/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rgbClr val="000066"/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>
                <a:sym typeface="Wingdings 2" panose="05020102010507070707" pitchFamily="18" charset="2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1C5BF100-4FBE-4CB4-B6E7-1F7B5CF0B112}"/>
                </a:ext>
              </a:extLst>
            </p:cNvPr>
            <p:cNvGrpSpPr/>
            <p:nvPr/>
          </p:nvGrpSpPr>
          <p:grpSpPr>
            <a:xfrm>
              <a:off x="259763" y="1254219"/>
              <a:ext cx="11419301" cy="483492"/>
              <a:chOff x="2660156" y="2236892"/>
              <a:chExt cx="11419301" cy="483492"/>
            </a:xfrm>
          </p:grpSpPr>
          <p:sp>
            <p:nvSpPr>
              <p:cNvPr id="14" name="Hexagon 26">
                <a:extLst>
                  <a:ext uri="{FF2B5EF4-FFF2-40B4-BE49-F238E27FC236}">
                    <a16:creationId xmlns="" xmlns:a16="http://schemas.microsoft.com/office/drawing/2014/main" id="{B3E21DF9-1EE7-48EE-81BF-7969A2791AC5}"/>
                  </a:ext>
                </a:extLst>
              </p:cNvPr>
              <p:cNvSpPr/>
              <p:nvPr/>
            </p:nvSpPr>
            <p:spPr bwMode="auto">
              <a:xfrm>
                <a:off x="2660156" y="2236892"/>
                <a:ext cx="3249079" cy="473084"/>
              </a:xfrm>
              <a:prstGeom prst="hexagon">
                <a:avLst>
                  <a:gd name="adj" fmla="val 31838"/>
                  <a:gd name="vf" fmla="val 11547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>
                  <a:defRPr/>
                </a:pPr>
                <a:r>
                  <a:rPr lang="en-US" sz="3733" b="1" kern="0">
                    <a:solidFill>
                      <a:srgbClr val="C00000"/>
                    </a:solidFill>
                    <a:effectLst>
                      <a:outerShdw blurRad="762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Chu Van An" panose="02020603050405020304" pitchFamily="18" charset="0"/>
                    <a:cs typeface="Chu Van An" panose="02020603050405020304" pitchFamily="18" charset="0"/>
                    <a:sym typeface="Wingdings 2" panose="05020102010507070707" pitchFamily="18" charset="2"/>
                  </a:rPr>
                  <a:t></a:t>
                </a:r>
                <a:r>
                  <a:rPr lang="en-US" sz="3733" b="1" kern="0">
                    <a:solidFill>
                      <a:srgbClr val="0000CC"/>
                    </a:solidFill>
                    <a:effectLst>
                      <a:outerShdw blurRad="762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Chu Van An" panose="02020603050405020304" pitchFamily="18" charset="0"/>
                    <a:cs typeface="Chu Van An" panose="02020603050405020304" pitchFamily="18" charset="0"/>
                    <a:sym typeface="Wingdings 2" panose="05020102010507070707" pitchFamily="18" charset="2"/>
                  </a:rPr>
                  <a:t>.</a:t>
                </a:r>
                <a:r>
                  <a:rPr lang="en-US" sz="3733" b="1" kern="0">
                    <a:solidFill>
                      <a:srgbClr val="0000CC"/>
                    </a:solidFill>
                    <a:effectLst>
                      <a:outerShdw blurRad="762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Cambria" panose="02040503050406030204" pitchFamily="18" charset="0"/>
                    <a:cs typeface="Chu Van An" panose="02020603050405020304" pitchFamily="18" charset="0"/>
                  </a:rPr>
                  <a:t>Dạng 1:</a:t>
                </a:r>
                <a:endParaRPr lang="en-US" sz="3733" b="1" kern="0" dirty="0">
                  <a:solidFill>
                    <a:srgbClr val="0000CC"/>
                  </a:solidFill>
                  <a:effectLst>
                    <a:outerShdw blurRad="762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5" name="Chevron 29">
                <a:extLst>
                  <a:ext uri="{FF2B5EF4-FFF2-40B4-BE49-F238E27FC236}">
                    <a16:creationId xmlns="" xmlns:a16="http://schemas.microsoft.com/office/drawing/2014/main" id="{99BFC4DC-7A33-4BEA-AAE9-33513B37C698}"/>
                  </a:ext>
                </a:extLst>
              </p:cNvPr>
              <p:cNvSpPr/>
              <p:nvPr/>
            </p:nvSpPr>
            <p:spPr bwMode="auto">
              <a:xfrm>
                <a:off x="5733421" y="2247301"/>
                <a:ext cx="8346036" cy="473083"/>
              </a:xfrm>
              <a:prstGeom prst="chevron">
                <a:avLst>
                  <a:gd name="adj" fmla="val 34040"/>
                </a:avLst>
              </a:prstGeom>
              <a:solidFill>
                <a:srgbClr val="0000CC"/>
              </a:soli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3733" b="1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cs typeface="Chu Van An" panose="02020603050405020304" pitchFamily="18" charset="0"/>
                  </a:rPr>
                  <a:t>Tìm nghiệm pt mũ c</a:t>
                </a:r>
                <a:r>
                  <a:rPr lang="vi-VN" sz="3733" b="1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cs typeface="Chu Van An" panose="02020603050405020304" pitchFamily="18" charset="0"/>
                  </a:rPr>
                  <a:t>ơ</a:t>
                </a:r>
                <a:r>
                  <a:rPr lang="en-US" sz="3733" b="1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cs typeface="Chu Van An" panose="02020603050405020304" pitchFamily="18" charset="0"/>
                  </a:rPr>
                  <a:t> bản</a:t>
                </a:r>
                <a:endParaRPr lang="en-US" sz="3733" b="1" kern="0" dirty="0">
                  <a:solidFill>
                    <a:schemeClr val="bg1">
                      <a:lumMod val="95000"/>
                    </a:schemeClr>
                  </a:solidFill>
                  <a:effectLst>
                    <a:outerShdw blurRad="762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</p:grpSp>
      <p:sp>
        <p:nvSpPr>
          <p:cNvPr id="23" name="Content Placeholder 2">
            <a:extLst>
              <a:ext uri="{FF2B5EF4-FFF2-40B4-BE49-F238E27FC236}">
                <a16:creationId xmlns="" xmlns:a16="http://schemas.microsoft.com/office/drawing/2014/main" id="{2B2853A7-18F7-4ED0-A163-BA3E008E32F1}"/>
              </a:ext>
            </a:extLst>
          </p:cNvPr>
          <p:cNvSpPr txBox="1">
            <a:spLocks/>
          </p:cNvSpPr>
          <p:nvPr/>
        </p:nvSpPr>
        <p:spPr>
          <a:xfrm>
            <a:off x="148025" y="1755315"/>
            <a:ext cx="12168666" cy="467842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b="1">
                <a:solidFill>
                  <a:srgbClr val="FF0000"/>
                </a:solidFill>
                <a:ea typeface="Times New Roman" panose="02020603050405020304" pitchFamily="18" charset="0"/>
                <a:sym typeface="Wingdings 2" panose="05020102010507070707" pitchFamily="18" charset="2"/>
              </a:rPr>
              <a:t></a:t>
            </a:r>
            <a:r>
              <a:rPr lang="en-US" b="1" i="1">
                <a:solidFill>
                  <a:srgbClr val="0000CC"/>
                </a:solidFill>
                <a:ea typeface="Times New Roman" panose="02020603050405020304" pitchFamily="18" charset="0"/>
                <a:sym typeface="Wingdings 2" panose="05020102010507070707" pitchFamily="18" charset="2"/>
              </a:rPr>
              <a:t>.</a:t>
            </a:r>
            <a:r>
              <a:rPr lang="en-US" b="1" i="1">
                <a:solidFill>
                  <a:srgbClr val="0000CC"/>
                </a:solidFill>
                <a:ea typeface="Times New Roman" panose="02020603050405020304" pitchFamily="18" charset="0"/>
              </a:rPr>
              <a:t>Phương pháp:</a:t>
            </a:r>
          </a:p>
          <a:p>
            <a:pPr marL="858838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2060"/>
                </a:solidFill>
              </a:rPr>
              <a:t>Sử dụng các phương pháp giải phương trình mũ</a:t>
            </a:r>
          </a:p>
          <a:p>
            <a:pPr marL="858838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solidFill>
                <a:srgbClr val="002060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vi-VN" dirty="0">
              <a:solidFill>
                <a:srgbClr val="002060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>
              <a:solidFill>
                <a:srgbClr val="002060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vi-V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8979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6" y="1730836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3" y="2046835"/>
            <a:ext cx="9144003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=""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="" xmlns:a16="http://schemas.microsoft.com/office/drawing/2014/main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012" y="1002047"/>
                <a:ext cx="11951976" cy="1948971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vi-VN" sz="3600" b="1" u="sng">
                    <a:solidFill>
                      <a:srgbClr val="0000CC"/>
                    </a:solidFill>
                  </a:rPr>
                  <a:t>Câu </a:t>
                </a:r>
                <a:r>
                  <a:rPr lang="en-US" sz="3600" b="1" u="sng">
                    <a:solidFill>
                      <a:srgbClr val="0000CC"/>
                    </a:solidFill>
                  </a:rPr>
                  <a:t>1</a:t>
                </a:r>
                <a:r>
                  <a:rPr lang="vi-VN" sz="3600" b="1" u="sng">
                    <a:solidFill>
                      <a:srgbClr val="0000CC"/>
                    </a:solidFill>
                  </a:rPr>
                  <a:t>:</a:t>
                </a:r>
                <a:r>
                  <a:rPr lang="en-US" sz="3600" b="1" u="sng">
                    <a:solidFill>
                      <a:srgbClr val="0000CC"/>
                    </a:solidFill>
                  </a:rPr>
                  <a:t> </a:t>
                </a:r>
                <a:r>
                  <a:rPr lang="nl-NL">
                    <a:solidFill>
                      <a:srgbClr val="002060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Phương </a:t>
                </a:r>
                <a:r>
                  <a:rPr lang="nl-NL" dirty="0">
                    <a:solidFill>
                      <a:srgbClr val="002060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trình </a:t>
                </a:r>
                <a:r>
                  <a:rPr lang="en-US" dirty="0">
                    <a:solidFill>
                      <a:srgbClr val="002060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e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=4 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:r>
                  <a:rPr lang="nl-NL" dirty="0">
                    <a:solidFill>
                      <a:srgbClr val="002060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có nghiệm là</a:t>
                </a:r>
                <a:endParaRPr lang="en-US" dirty="0">
                  <a:solidFill>
                    <a:srgbClr val="002060"/>
                  </a:solidFill>
                  <a:latin typeface="Chu Van An" panose="02020603050405020304"/>
                  <a:ea typeface="Times New Roman" panose="02020603050405020304" pitchFamily="18" charset="0"/>
                </a:endParaRPr>
              </a:p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nl-NL" b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:r>
                  <a:rPr lang="fr-FR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Ⓐ</a:t>
                </a:r>
                <a:r>
                  <a:rPr lang="nl-NL" b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DE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b="1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:r>
                  <a:rPr lang="nl-NL" b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		</a:t>
                </a:r>
                <a:r>
                  <a:rPr lang="fr-FR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Ⓑ</a:t>
                </a:r>
                <a:r>
                  <a:rPr lang="nl-NL" b="1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DE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de-DE" i="1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b="1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:r>
                  <a:rPr lang="nl-NL" b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		</a:t>
                </a:r>
                <a:r>
                  <a:rPr lang="fr-FR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Ⓒ</a:t>
                </a:r>
                <a:r>
                  <a:rPr lang="nl-NL" b="1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DE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b="1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:r>
                  <a:rPr lang="nl-NL" b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		</a:t>
                </a:r>
                <a:r>
                  <a:rPr lang="fr-FR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Ⓓ</a:t>
                </a:r>
                <a:r>
                  <a:rPr lang="nl-NL" b="1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</a:t>
                </a:r>
                <a:r>
                  <a:rPr lang="de-DE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DE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>
                    <a:solidFill>
                      <a:srgbClr val="0000CC"/>
                    </a:solidFill>
                    <a:latin typeface="Chu Van An" panose="02020603050405020304"/>
                  </a:rPr>
                  <a:t>-2</a:t>
                </a:r>
                <a:endParaRPr lang="en-US" dirty="0">
                  <a:solidFill>
                    <a:srgbClr val="0000CC"/>
                  </a:solidFill>
                  <a:latin typeface="Chu Van An" panose="02020603050405020304"/>
                </a:endParaRP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2" y="1002047"/>
                <a:ext cx="11951976" cy="1948971"/>
              </a:xfrm>
              <a:prstGeom prst="rect">
                <a:avLst/>
              </a:prstGeom>
              <a:blipFill>
                <a:blip r:embed="rId5"/>
                <a:stretch>
                  <a:fillRect l="-1529" t="-2795" r="-408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="" xmlns:a16="http://schemas.microsoft.com/office/drawing/2014/main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012" y="2990083"/>
                <a:ext cx="11951975" cy="3686383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</a:pPr>
                <a:r>
                  <a:rPr lang="en-US" b="1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</a:t>
                </a:r>
                <a:r>
                  <a:rPr lang="en-US" b="1">
                    <a:solidFill>
                      <a:srgbClr val="0000CC"/>
                    </a:solidFill>
                  </a:rPr>
                  <a:t>Lời giải</a:t>
                </a:r>
              </a:p>
              <a:p>
                <a:pPr marL="457200" indent="-4572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e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=4</m:t>
                    </m:r>
                  </m:oMath>
                </a14:m>
                <a:endParaRPr lang="en-US" i="1" dirty="0">
                  <a:solidFill>
                    <a:srgbClr val="0000CC"/>
                  </a:solidFill>
                  <a:latin typeface="Chu Van An" panose="02020603050405020304"/>
                  <a:ea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de-DE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DE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func>
                  </m:oMath>
                </a14:m>
                <a:endParaRPr lang="en-US" dirty="0">
                  <a:solidFill>
                    <a:srgbClr val="0000CC"/>
                  </a:solidFill>
                  <a:latin typeface="Chu Van An" panose="02020603050405020304"/>
                  <a:ea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de-DE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DE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endParaRPr lang="en-US" dirty="0">
                  <a:solidFill>
                    <a:srgbClr val="0000CC"/>
                  </a:solidFill>
                  <a:latin typeface="Chu Van An" panose="02020603050405020304"/>
                  <a:ea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de-DE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DE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>
                  <a:solidFill>
                    <a:srgbClr val="0000CC"/>
                  </a:solidFill>
                  <a:latin typeface="Chu Van An" panose="02020603050405020304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2" y="2990083"/>
                <a:ext cx="11951975" cy="3686383"/>
              </a:xfrm>
              <a:prstGeom prst="rect">
                <a:avLst/>
              </a:prstGeom>
              <a:blipFill>
                <a:blip r:embed="rId6"/>
                <a:stretch>
                  <a:fillRect l="-1274" t="-1153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 47">
            <a:extLst>
              <a:ext uri="{FF2B5EF4-FFF2-40B4-BE49-F238E27FC236}">
                <a16:creationId xmlns="" xmlns:a16="http://schemas.microsoft.com/office/drawing/2014/main" id="{6ACB5B1B-48B8-40C6-8225-17431559E32B}"/>
              </a:ext>
            </a:extLst>
          </p:cNvPr>
          <p:cNvSpPr/>
          <p:nvPr/>
        </p:nvSpPr>
        <p:spPr>
          <a:xfrm>
            <a:off x="396027" y="1852872"/>
            <a:ext cx="451560" cy="63526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40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6" y="1730836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3" y="2046835"/>
            <a:ext cx="9144003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=""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="" xmlns:a16="http://schemas.microsoft.com/office/drawing/2014/main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012" y="1002047"/>
                <a:ext cx="11951976" cy="1948971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0"/>
                  </a:spcAft>
                </a:pPr>
                <a:r>
                  <a:rPr lang="vi-VN" sz="3600" b="1" u="sng">
                    <a:solidFill>
                      <a:srgbClr val="0000CC"/>
                    </a:solidFill>
                  </a:rPr>
                  <a:t>Câu </a:t>
                </a:r>
                <a:r>
                  <a:rPr lang="en-US" sz="3600" b="1" u="sng">
                    <a:solidFill>
                      <a:srgbClr val="0000CC"/>
                    </a:solidFill>
                  </a:rPr>
                  <a:t>2:</a:t>
                </a:r>
                <a:r>
                  <a:rPr lang="en-US" sz="3600" b="1">
                    <a:solidFill>
                      <a:srgbClr val="0000CC"/>
                    </a:solidFill>
                  </a:rPr>
                  <a:t> </a:t>
                </a:r>
                <a:r>
                  <a:rPr lang="en-US" sz="360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Tìm </a:t>
                </a:r>
                <a:r>
                  <a:rPr lang="en-US" sz="3600" dirty="0" err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tập</a:t>
                </a:r>
                <a:r>
                  <a:rPr lang="en-US" sz="3600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nghiệm</a:t>
                </a:r>
                <a:r>
                  <a:rPr lang="en-US" sz="3600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 S </a:t>
                </a:r>
                <a:r>
                  <a:rPr lang="en-US" sz="3600" dirty="0" err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của</a:t>
                </a:r>
                <a:r>
                  <a:rPr lang="en-US" sz="3600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phương</a:t>
                </a:r>
                <a:r>
                  <a:rPr lang="en-US" sz="3600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trình</a:t>
                </a:r>
                <a:r>
                  <a:rPr lang="en-US" sz="3600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sSup>
                          <m:sSupPr>
                            <m:ctrlPr>
                              <a:rPr lang="en-US" sz="36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6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sz="36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=27</m:t>
                    </m:r>
                  </m:oMath>
                </a14:m>
                <a:endParaRPr lang="en-US" sz="3600" dirty="0">
                  <a:solidFill>
                    <a:srgbClr val="0000CC"/>
                  </a:solidFill>
                  <a:latin typeface="Chu Van An" panose="02020603050405020304"/>
                  <a:ea typeface="Times New Roman" panose="02020603050405020304" pitchFamily="18" charset="0"/>
                </a:endParaRPr>
              </a:p>
              <a:p>
                <a:r>
                  <a:rPr lang="fr-FR" sz="3600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 Ⓐ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lang="en-US" sz="36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sz="3600" i="1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nl-NL" sz="3600" b="1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:r>
                  <a:rPr lang="nl-NL" sz="3600" b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				</a:t>
                </a:r>
                <a:r>
                  <a:rPr lang="fr-FR" sz="3600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Ⓑ</a:t>
                </a:r>
                <a:r>
                  <a:rPr lang="nl-NL" sz="3600" b="1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36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lang="en-US" sz="36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sz="3600" i="1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de-DE" sz="3600" i="1">
                                <a:solidFill>
                                  <a:srgbClr val="0000CC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</m:oMath>
                </a14:m>
                <a:r>
                  <a:rPr lang="nl-NL" sz="3600" b="1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	</a:t>
                </a:r>
              </a:p>
              <a:p>
                <a:r>
                  <a:rPr lang="nl-NL" sz="3600" b="1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:r>
                  <a:rPr lang="fr-FR" sz="3600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Ⓒ</a:t>
                </a:r>
                <a:r>
                  <a:rPr lang="nl-NL" sz="3600" b="1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36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lang="en-US" sz="36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sz="3600" i="1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de-DE" sz="3600" i="1">
                                <a:solidFill>
                                  <a:srgbClr val="0000CC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ad>
                          <m:radPr>
                            <m:degHide m:val="on"/>
                            <m:ctrlPr>
                              <a:rPr lang="de-DE" sz="3600" i="1">
                                <a:solidFill>
                                  <a:srgbClr val="0000CC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</m:oMath>
                </a14:m>
                <a:r>
                  <a:rPr lang="nl-NL" sz="3600" b="1" dirty="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           </a:t>
                </a:r>
                <a:r>
                  <a:rPr lang="fr-FR" sz="3600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Ⓓ</a:t>
                </a:r>
                <a:r>
                  <a:rPr lang="nl-NL" sz="3600" b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.</a:t>
                </a:r>
                <a:r>
                  <a:rPr lang="de-DE" sz="3600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lang="en-US" sz="36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sz="3600" i="1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−3;3</m:t>
                        </m:r>
                      </m:e>
                    </m:d>
                  </m:oMath>
                </a14:m>
                <a:r>
                  <a:rPr lang="vi-VN" sz="3600" dirty="0">
                    <a:solidFill>
                      <a:srgbClr val="0000CC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2" y="1002047"/>
                <a:ext cx="11951976" cy="1948971"/>
              </a:xfrm>
              <a:prstGeom prst="rect">
                <a:avLst/>
              </a:prstGeom>
              <a:blipFill>
                <a:blip r:embed="rId5"/>
                <a:stretch>
                  <a:fillRect l="-1529" t="-7143" b="-7453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="" xmlns:a16="http://schemas.microsoft.com/office/drawing/2014/main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012" y="2990083"/>
                <a:ext cx="11951975" cy="3686383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</a:pPr>
                <a:r>
                  <a:rPr lang="en-US" b="1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</a:t>
                </a:r>
                <a:r>
                  <a:rPr lang="en-US" b="1">
                    <a:solidFill>
                      <a:srgbClr val="0000CC"/>
                    </a:solidFill>
                  </a:rPr>
                  <a:t>Lời giải</a:t>
                </a:r>
                <a:endParaRPr lang="en-US" i="1">
                  <a:solidFill>
                    <a:srgbClr val="0000CC"/>
                  </a:solidFill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=27</m:t>
                    </m:r>
                  </m:oMath>
                </a14:m>
                <a:endParaRPr lang="en-US" dirty="0">
                  <a:solidFill>
                    <a:srgbClr val="0000CC"/>
                  </a:solidFill>
                  <a:latin typeface="Chu Van An" panose="02020603050405020304"/>
                  <a:ea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de-DE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27</m:t>
                        </m:r>
                      </m:e>
                    </m:func>
                  </m:oMath>
                </a14:m>
                <a:endParaRPr lang="en-US" dirty="0">
                  <a:solidFill>
                    <a:srgbClr val="0000CC"/>
                  </a:solidFill>
                  <a:latin typeface="Chu Van An" panose="02020603050405020304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de-DE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>
                  <a:solidFill>
                    <a:srgbClr val="0000CC"/>
                  </a:solidFill>
                  <a:latin typeface="Chu Van An" panose="02020603050405020304"/>
                </a:endParaRPr>
              </a:p>
              <a:p>
                <a:pPr marL="457200" indent="-4572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>
                  <a:solidFill>
                    <a:srgbClr val="0000CC"/>
                  </a:solidFill>
                  <a:latin typeface="Chu Van An" panose="02020603050405020304"/>
                </a:endParaRPr>
              </a:p>
              <a:p>
                <a:pPr marL="457200" indent="-4572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de-DE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de-DE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solidFill>
                    <a:srgbClr val="0000CC"/>
                  </a:solidFill>
                  <a:latin typeface="Chu Van An" panose="02020603050405020304"/>
                </a:endParaRP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2" y="2990083"/>
                <a:ext cx="11951975" cy="3686383"/>
              </a:xfrm>
              <a:prstGeom prst="rect">
                <a:avLst/>
              </a:prstGeom>
              <a:blipFill>
                <a:blip r:embed="rId6"/>
                <a:stretch>
                  <a:fillRect l="-815" t="-1647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 47">
            <a:extLst>
              <a:ext uri="{FF2B5EF4-FFF2-40B4-BE49-F238E27FC236}">
                <a16:creationId xmlns="" xmlns:a16="http://schemas.microsoft.com/office/drawing/2014/main" id="{6ACB5B1B-48B8-40C6-8225-17431559E32B}"/>
              </a:ext>
            </a:extLst>
          </p:cNvPr>
          <p:cNvSpPr/>
          <p:nvPr/>
        </p:nvSpPr>
        <p:spPr>
          <a:xfrm>
            <a:off x="396027" y="2114649"/>
            <a:ext cx="451560" cy="63526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92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3368</TotalTime>
  <Words>2520</Words>
  <Application>Microsoft Office PowerPoint</Application>
  <PresentationFormat>Custom</PresentationFormat>
  <Paragraphs>256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Home</cp:lastModifiedBy>
  <cp:revision>345</cp:revision>
  <cp:lastPrinted>2020-09-04T08:11:04Z</cp:lastPrinted>
  <dcterms:created xsi:type="dcterms:W3CDTF">2020-08-16T09:33:36Z</dcterms:created>
  <dcterms:modified xsi:type="dcterms:W3CDTF">2021-11-27T10:35:59Z</dcterms:modified>
</cp:coreProperties>
</file>